
<file path=[Content_Types].xml><?xml version="1.0" encoding="utf-8"?>
<Types xmlns="http://schemas.openxmlformats.org/package/2006/content-types">
  <Default ContentType="application/x-fontdata" Extension="fntdata"/>
  <Default ContentType="image/jpeg" Extension="jpeg"/>
  <Default ContentType="audio/mpeg" Extension="mp3"/>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Fraunces Bold" charset="1" panose="00000000000000000000"/>
      <p:regular r:id="rId51"/>
    </p:embeddedFont>
    <p:embeddedFont>
      <p:font typeface="Migra Ultra-Bold" charset="1" panose="00000900000000000000"/>
      <p:regular r:id="rId52"/>
    </p:embeddedFont>
    <p:embeddedFont>
      <p:font typeface="Migra Extra-Light" charset="1" panose="00000300000000000000"/>
      <p:regular r:id="rId53"/>
    </p:embeddedFont>
    <p:embeddedFont>
      <p:font typeface="Garet" charset="1" panose="00000000000000000000"/>
      <p:regular r:id="rId54"/>
    </p:embeddedFont>
    <p:embeddedFont>
      <p:font typeface="Droid Arabic Kufi Bold" charset="1" panose="020B0806030804020204"/>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8.jpeg" Type="http://schemas.openxmlformats.org/officeDocument/2006/relationships/image"/><Relationship Id="rId7" Target="../media/aAEmyLtlUB8.mp3" Type="http://schemas.microsoft.com/office/2007/relationships/media"/><Relationship Id="rId8" Target="../media/aAEmyLtlUB8.mp3" Type="http://schemas.openxmlformats.org/officeDocument/2006/relationships/audi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3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jpe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AutoShape 2" id="2"/>
          <p:cNvSpPr/>
          <p:nvPr/>
        </p:nvSpPr>
        <p:spPr>
          <a:xfrm>
            <a:off x="5920063" y="9233593"/>
            <a:ext cx="15602100" cy="0"/>
          </a:xfrm>
          <a:prstGeom prst="line">
            <a:avLst/>
          </a:prstGeom>
          <a:ln cap="rnd" w="19050">
            <a:solidFill>
              <a:srgbClr val="402B03"/>
            </a:solidFill>
            <a:prstDash val="solid"/>
            <a:headEnd type="none" len="sm" w="sm"/>
            <a:tailEnd type="none" len="sm" w="sm"/>
          </a:ln>
        </p:spPr>
      </p:sp>
      <p:sp>
        <p:nvSpPr>
          <p:cNvPr name="Freeform 3" id="3"/>
          <p:cNvSpPr/>
          <p:nvPr/>
        </p:nvSpPr>
        <p:spPr>
          <a:xfrm flipH="false" flipV="false" rot="0">
            <a:off x="310863" y="8633958"/>
            <a:ext cx="5109117" cy="1218321"/>
          </a:xfrm>
          <a:custGeom>
            <a:avLst/>
            <a:gdLst/>
            <a:ahLst/>
            <a:cxnLst/>
            <a:rect r="r" b="b" t="t" l="l"/>
            <a:pathLst>
              <a:path h="1218321" w="5109117">
                <a:moveTo>
                  <a:pt x="0" y="0"/>
                </a:moveTo>
                <a:lnTo>
                  <a:pt x="5109116" y="0"/>
                </a:lnTo>
                <a:lnTo>
                  <a:pt x="5109116" y="1218321"/>
                </a:lnTo>
                <a:lnTo>
                  <a:pt x="0" y="1218321"/>
                </a:lnTo>
                <a:lnTo>
                  <a:pt x="0" y="0"/>
                </a:lnTo>
                <a:close/>
              </a:path>
            </a:pathLst>
          </a:custGeom>
          <a:blipFill>
            <a:blip r:embed="rId2">
              <a:extLst>
                <a:ext uri="{96DAC541-7B7A-43D3-8B79-37D633B846F1}">
                  <asvg:svgBlip xmlns:asvg="http://schemas.microsoft.com/office/drawing/2016/SVG/main" r:embed="rId3"/>
                </a:ext>
              </a:extLst>
            </a:blip>
            <a:stretch>
              <a:fillRect l="0" t="-9758" r="0" b="-9758"/>
            </a:stretch>
          </a:blipFill>
        </p:spPr>
      </p:sp>
      <p:sp>
        <p:nvSpPr>
          <p:cNvPr name="Freeform 4" id="4"/>
          <p:cNvSpPr/>
          <p:nvPr/>
        </p:nvSpPr>
        <p:spPr>
          <a:xfrm flipH="false" flipV="false" rot="0">
            <a:off x="5920063" y="1907749"/>
            <a:ext cx="6084368" cy="6084368"/>
          </a:xfrm>
          <a:custGeom>
            <a:avLst/>
            <a:gdLst/>
            <a:ahLst/>
            <a:cxnLst/>
            <a:rect r="r" b="b" t="t" l="l"/>
            <a:pathLst>
              <a:path h="6084368" w="6084368">
                <a:moveTo>
                  <a:pt x="0" y="0"/>
                </a:moveTo>
                <a:lnTo>
                  <a:pt x="6084367" y="0"/>
                </a:lnTo>
                <a:lnTo>
                  <a:pt x="6084367" y="6084368"/>
                </a:lnTo>
                <a:lnTo>
                  <a:pt x="0" y="6084368"/>
                </a:lnTo>
                <a:lnTo>
                  <a:pt x="0" y="0"/>
                </a:lnTo>
                <a:close/>
              </a:path>
            </a:pathLst>
          </a:custGeom>
          <a:blipFill>
            <a:blip r:embed="rId4"/>
            <a:stretch>
              <a:fillRect l="0" t="0" r="0" b="0"/>
            </a:stretch>
          </a:blipFill>
        </p:spPr>
      </p:sp>
      <p:sp>
        <p:nvSpPr>
          <p:cNvPr name="Freeform 5" id="5"/>
          <p:cNvSpPr/>
          <p:nvPr/>
        </p:nvSpPr>
        <p:spPr>
          <a:xfrm flipH="false" flipV="false" rot="0">
            <a:off x="15392606" y="0"/>
            <a:ext cx="2895394" cy="1907749"/>
          </a:xfrm>
          <a:custGeom>
            <a:avLst/>
            <a:gdLst/>
            <a:ahLst/>
            <a:cxnLst/>
            <a:rect r="r" b="b" t="t" l="l"/>
            <a:pathLst>
              <a:path h="1907749" w="2895394">
                <a:moveTo>
                  <a:pt x="0" y="0"/>
                </a:moveTo>
                <a:lnTo>
                  <a:pt x="2895394" y="0"/>
                </a:lnTo>
                <a:lnTo>
                  <a:pt x="2895394" y="1907749"/>
                </a:lnTo>
                <a:lnTo>
                  <a:pt x="0" y="1907749"/>
                </a:lnTo>
                <a:lnTo>
                  <a:pt x="0" y="0"/>
                </a:lnTo>
                <a:close/>
              </a:path>
            </a:pathLst>
          </a:custGeom>
          <a:blipFill>
            <a:blip r:embed="rId5"/>
            <a:stretch>
              <a:fillRect l="-355289" t="0" r="-18165" b="0"/>
            </a:stretch>
          </a:blipFill>
        </p:spPr>
      </p:sp>
      <p:sp>
        <p:nvSpPr>
          <p:cNvPr name="TextBox 6" id="6"/>
          <p:cNvSpPr txBox="true"/>
          <p:nvPr/>
        </p:nvSpPr>
        <p:spPr>
          <a:xfrm rot="0">
            <a:off x="627247" y="8844523"/>
            <a:ext cx="4476349" cy="482865"/>
          </a:xfrm>
          <a:prstGeom prst="rect">
            <a:avLst/>
          </a:prstGeom>
        </p:spPr>
        <p:txBody>
          <a:bodyPr anchor="t" rtlCol="false" tIns="0" lIns="0" bIns="0" rIns="0">
            <a:spAutoFit/>
          </a:bodyPr>
          <a:lstStyle/>
          <a:p>
            <a:pPr algn="ctr" marL="0" indent="0" lvl="0">
              <a:lnSpc>
                <a:spcPts val="4069"/>
              </a:lnSpc>
              <a:spcBef>
                <a:spcPct val="0"/>
              </a:spcBef>
            </a:pPr>
            <a:r>
              <a:rPr lang="en-US" b="true" sz="2906" strike="noStrike" u="none">
                <a:solidFill>
                  <a:srgbClr val="402B03"/>
                </a:solidFill>
                <a:latin typeface="Fraunces Bold"/>
                <a:ea typeface="Fraunces Bold"/>
                <a:cs typeface="Fraunces Bold"/>
                <a:sym typeface="Fraunces Bold"/>
              </a:rPr>
              <a:t>By Initiative Gang Team</a:t>
            </a:r>
          </a:p>
        </p:txBody>
      </p:sp>
      <p:sp>
        <p:nvSpPr>
          <p:cNvPr name="Freeform 7" id="7"/>
          <p:cNvSpPr/>
          <p:nvPr/>
        </p:nvSpPr>
        <p:spPr>
          <a:xfrm flipH="false" flipV="false" rot="0">
            <a:off x="13286133" y="74825"/>
            <a:ext cx="2586010" cy="1907749"/>
          </a:xfrm>
          <a:custGeom>
            <a:avLst/>
            <a:gdLst/>
            <a:ahLst/>
            <a:cxnLst/>
            <a:rect r="r" b="b" t="t" l="l"/>
            <a:pathLst>
              <a:path h="1907749" w="2586010">
                <a:moveTo>
                  <a:pt x="0" y="0"/>
                </a:moveTo>
                <a:lnTo>
                  <a:pt x="2586010" y="0"/>
                </a:lnTo>
                <a:lnTo>
                  <a:pt x="2586010" y="1907750"/>
                </a:lnTo>
                <a:lnTo>
                  <a:pt x="0" y="1907750"/>
                </a:lnTo>
                <a:lnTo>
                  <a:pt x="0" y="0"/>
                </a:lnTo>
                <a:close/>
              </a:path>
            </a:pathLst>
          </a:custGeom>
          <a:blipFill>
            <a:blip r:embed="rId5"/>
            <a:stretch>
              <a:fillRect l="-30507" t="0" r="-399590" b="0"/>
            </a:stretch>
          </a:blipFill>
        </p:spPr>
      </p:sp>
      <p:sp>
        <p:nvSpPr>
          <p:cNvPr name="TextBox 8" id="8"/>
          <p:cNvSpPr txBox="true"/>
          <p:nvPr/>
        </p:nvSpPr>
        <p:spPr>
          <a:xfrm rot="0">
            <a:off x="6554986" y="7226940"/>
            <a:ext cx="5249942" cy="577132"/>
          </a:xfrm>
          <a:prstGeom prst="rect">
            <a:avLst/>
          </a:prstGeom>
        </p:spPr>
        <p:txBody>
          <a:bodyPr anchor="t" rtlCol="false" tIns="0" lIns="0" bIns="0" rIns="0">
            <a:spAutoFit/>
          </a:bodyPr>
          <a:lstStyle/>
          <a:p>
            <a:pPr algn="ctr" marL="0" indent="0" lvl="0">
              <a:lnSpc>
                <a:spcPts val="4772"/>
              </a:lnSpc>
              <a:spcBef>
                <a:spcPct val="0"/>
              </a:spcBef>
            </a:pPr>
            <a:r>
              <a:rPr lang="en-US" b="true" sz="3408">
                <a:solidFill>
                  <a:srgbClr val="402B03"/>
                </a:solidFill>
                <a:latin typeface="Fraunces Bold"/>
                <a:ea typeface="Fraunces Bold"/>
                <a:cs typeface="Fraunces Bold"/>
                <a:sym typeface="Fraunces Bold"/>
              </a:rPr>
              <a:t>Business Overview </a:t>
            </a:r>
          </a:p>
        </p:txBody>
      </p:sp>
      <p:pic>
        <p:nvPicPr>
          <p:cNvPr name="Picture 9" id="9">
            <a:hlinkClick action="ppaction://media"/>
          </p:cNvPr>
          <p:cNvPicPr>
            <a:picLocks noChangeAspect="true"/>
          </p:cNvPicPr>
          <p:nvPr>
            <a:audioFile r:link="rId8"/>
            <p:extLst>
              <p:ext uri="{DAA4B4D4-6D71-4841-9C94-3DE7FCFB9230}">
                <p14:media xmlns:p14="http://schemas.microsoft.com/office/powerpoint/2010/main" r:embed="rId7">
                  <p14:trim st="6474.8050" end="147052.2460"/>
                  <p14:fade in="2700" out="3100"/>
                </p14:media>
              </p:ext>
            </p:extLst>
          </p:nvPr>
        </p:nvPicPr>
        <p:blipFill>
          <a:blip r:embed="rId6"/>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9"/>
                </p:tgtEl>
              </p:cBhvr>
            </p:cmd>
            <p:audio>
              <p:cMediaNode vol="12000" showWhenStopped="false">
                <p:cTn/>
                <p:tgtEl>
                  <p:spTgt spid="9"/>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082811" y="1794020"/>
            <a:ext cx="4830716" cy="2424141"/>
          </a:xfrm>
          <a:custGeom>
            <a:avLst/>
            <a:gdLst/>
            <a:ahLst/>
            <a:cxnLst/>
            <a:rect r="r" b="b" t="t" l="l"/>
            <a:pathLst>
              <a:path h="2424141" w="4830716">
                <a:moveTo>
                  <a:pt x="0" y="0"/>
                </a:moveTo>
                <a:lnTo>
                  <a:pt x="4830716" y="0"/>
                </a:lnTo>
                <a:lnTo>
                  <a:pt x="4830716" y="2424141"/>
                </a:lnTo>
                <a:lnTo>
                  <a:pt x="0" y="2424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6961" y="647844"/>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8062201" y="2797147"/>
            <a:ext cx="2871936" cy="581025"/>
          </a:xfrm>
          <a:prstGeom prst="rect">
            <a:avLst/>
          </a:prstGeom>
        </p:spPr>
        <p:txBody>
          <a:bodyPr anchor="t" rtlCol="false" tIns="0" lIns="0" bIns="0" rIns="0">
            <a:spAutoFit/>
          </a:bodyPr>
          <a:lstStyle/>
          <a:p>
            <a:pPr algn="ctr">
              <a:lnSpc>
                <a:spcPts val="4278"/>
              </a:lnSpc>
              <a:spcBef>
                <a:spcPct val="0"/>
              </a:spcBef>
            </a:pPr>
            <a:r>
              <a:rPr lang="en-US" b="true" sz="3565">
                <a:solidFill>
                  <a:srgbClr val="402B03"/>
                </a:solidFill>
                <a:latin typeface="Migra Ultra-Bold"/>
                <a:ea typeface="Migra Ultra-Bold"/>
                <a:cs typeface="Migra Ultra-Bold"/>
                <a:sym typeface="Migra Ultra-Bold"/>
              </a:rPr>
              <a:t>Segmentation</a:t>
            </a:r>
          </a:p>
        </p:txBody>
      </p:sp>
      <p:sp>
        <p:nvSpPr>
          <p:cNvPr name="TextBox 8" id="8"/>
          <p:cNvSpPr txBox="true"/>
          <p:nvPr/>
        </p:nvSpPr>
        <p:spPr>
          <a:xfrm rot="0">
            <a:off x="225380" y="4770611"/>
            <a:ext cx="18288000" cy="3438525"/>
          </a:xfrm>
          <a:prstGeom prst="rect">
            <a:avLst/>
          </a:prstGeom>
        </p:spPr>
        <p:txBody>
          <a:bodyPr anchor="t" rtlCol="false" tIns="0" lIns="0" bIns="0" rIns="0">
            <a:spAutoFit/>
          </a:bodyPr>
          <a:lstStyle/>
          <a:p>
            <a:pPr algn="ctr">
              <a:lnSpc>
                <a:spcPts val="3839"/>
              </a:lnSpc>
            </a:pPr>
            <a:r>
              <a:rPr lang="en-US" sz="3199" b="true">
                <a:solidFill>
                  <a:srgbClr val="402B03"/>
                </a:solidFill>
                <a:latin typeface="Migra Ultra-Bold"/>
                <a:ea typeface="Migra Ultra-Bold"/>
                <a:cs typeface="Migra Ultra-Bold"/>
                <a:sym typeface="Migra Ultra-Bold"/>
              </a:rPr>
              <a:t>The segmentation analysis based on</a:t>
            </a:r>
          </a:p>
          <a:p>
            <a:pPr algn="ctr">
              <a:lnSpc>
                <a:spcPts val="3839"/>
              </a:lnSpc>
            </a:pPr>
          </a:p>
          <a:p>
            <a:pPr algn="ctr">
              <a:lnSpc>
                <a:spcPts val="3839"/>
              </a:lnSpc>
            </a:pPr>
            <a:r>
              <a:rPr lang="en-US" b="true" sz="3199">
                <a:solidFill>
                  <a:srgbClr val="402B03"/>
                </a:solidFill>
                <a:latin typeface="Migra Ultra-Bold"/>
                <a:ea typeface="Migra Ultra-Bold"/>
                <a:cs typeface="Migra Ultra-Bold"/>
                <a:sym typeface="Migra Ultra-Bold"/>
              </a:rPr>
              <a:t>Demographic</a:t>
            </a:r>
          </a:p>
          <a:p>
            <a:pPr algn="ctr">
              <a:lnSpc>
                <a:spcPts val="3839"/>
              </a:lnSpc>
            </a:pPr>
          </a:p>
          <a:p>
            <a:pPr algn="ctr">
              <a:lnSpc>
                <a:spcPts val="3839"/>
              </a:lnSpc>
            </a:pPr>
            <a:r>
              <a:rPr lang="en-US" b="true" sz="3199">
                <a:solidFill>
                  <a:srgbClr val="402B03"/>
                </a:solidFill>
                <a:latin typeface="Migra Ultra-Bold"/>
                <a:ea typeface="Migra Ultra-Bold"/>
                <a:cs typeface="Migra Ultra-Bold"/>
                <a:sym typeface="Migra Ultra-Bold"/>
              </a:rPr>
              <a:t>psycho graphic</a:t>
            </a:r>
          </a:p>
          <a:p>
            <a:pPr algn="ctr">
              <a:lnSpc>
                <a:spcPts val="3839"/>
              </a:lnSpc>
            </a:pPr>
            <a:r>
              <a:rPr lang="en-US" b="true" sz="3199">
                <a:solidFill>
                  <a:srgbClr val="402B03"/>
                </a:solidFill>
                <a:latin typeface="Migra Ultra-Bold"/>
                <a:ea typeface="Migra Ultra-Bold"/>
                <a:cs typeface="Migra Ultra-Bold"/>
                <a:sym typeface="Migra Ultra-Bold"/>
              </a:rPr>
              <a:t> </a:t>
            </a:r>
          </a:p>
          <a:p>
            <a:pPr algn="ctr">
              <a:lnSpc>
                <a:spcPts val="3839"/>
              </a:lnSpc>
            </a:pPr>
            <a:r>
              <a:rPr lang="en-US" b="true" sz="3199">
                <a:solidFill>
                  <a:srgbClr val="402B03"/>
                </a:solidFill>
                <a:latin typeface="Migra Ultra-Bold"/>
                <a:ea typeface="Migra Ultra-Bold"/>
                <a:cs typeface="Migra Ultra-Bold"/>
                <a:sym typeface="Migra Ultra-Bold"/>
              </a:rPr>
              <a:t>and behavioral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082811" y="1794020"/>
            <a:ext cx="4830716" cy="2424141"/>
          </a:xfrm>
          <a:custGeom>
            <a:avLst/>
            <a:gdLst/>
            <a:ahLst/>
            <a:cxnLst/>
            <a:rect r="r" b="b" t="t" l="l"/>
            <a:pathLst>
              <a:path h="2424141" w="4830716">
                <a:moveTo>
                  <a:pt x="0" y="0"/>
                </a:moveTo>
                <a:lnTo>
                  <a:pt x="4830716" y="0"/>
                </a:lnTo>
                <a:lnTo>
                  <a:pt x="4830716" y="2424141"/>
                </a:lnTo>
                <a:lnTo>
                  <a:pt x="0" y="2424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6961" y="647844"/>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8109268" y="2797147"/>
            <a:ext cx="2777803" cy="581025"/>
          </a:xfrm>
          <a:prstGeom prst="rect">
            <a:avLst/>
          </a:prstGeom>
        </p:spPr>
        <p:txBody>
          <a:bodyPr anchor="t" rtlCol="false" tIns="0" lIns="0" bIns="0" rIns="0">
            <a:spAutoFit/>
          </a:bodyPr>
          <a:lstStyle/>
          <a:p>
            <a:pPr algn="ctr">
              <a:lnSpc>
                <a:spcPts val="4278"/>
              </a:lnSpc>
              <a:spcBef>
                <a:spcPct val="0"/>
              </a:spcBef>
            </a:pPr>
            <a:r>
              <a:rPr lang="en-US" b="true" sz="3565">
                <a:solidFill>
                  <a:srgbClr val="402B03"/>
                </a:solidFill>
                <a:latin typeface="Migra Ultra-Bold"/>
                <a:ea typeface="Migra Ultra-Bold"/>
                <a:cs typeface="Migra Ultra-Bold"/>
                <a:sym typeface="Migra Ultra-Bold"/>
              </a:rPr>
              <a:t>Demographic</a:t>
            </a:r>
          </a:p>
        </p:txBody>
      </p:sp>
      <p:sp>
        <p:nvSpPr>
          <p:cNvPr name="TextBox 8" id="8"/>
          <p:cNvSpPr txBox="true"/>
          <p:nvPr/>
        </p:nvSpPr>
        <p:spPr>
          <a:xfrm rot="0">
            <a:off x="1352282" y="4521702"/>
            <a:ext cx="7485845" cy="2466342"/>
          </a:xfrm>
          <a:prstGeom prst="rect">
            <a:avLst/>
          </a:prstGeom>
        </p:spPr>
        <p:txBody>
          <a:bodyPr anchor="t" rtlCol="false" tIns="0" lIns="0" bIns="0" rIns="0">
            <a:spAutoFit/>
          </a:bodyPr>
          <a:lstStyle/>
          <a:p>
            <a:pPr algn="ctr">
              <a:lnSpc>
                <a:spcPts val="3839"/>
              </a:lnSpc>
            </a:pPr>
            <a:r>
              <a:rPr lang="en-US" sz="3199" b="true">
                <a:solidFill>
                  <a:srgbClr val="402B03"/>
                </a:solidFill>
                <a:latin typeface="Migra Ultra-Bold"/>
                <a:ea typeface="Migra Ultra-Bold"/>
                <a:cs typeface="Migra Ultra-Bold"/>
                <a:sym typeface="Migra Ultra-Bold"/>
              </a:rPr>
              <a:t>Population size </a:t>
            </a:r>
          </a:p>
          <a:p>
            <a:pPr algn="ctr">
              <a:lnSpc>
                <a:spcPts val="3839"/>
              </a:lnSpc>
              <a:spcBef>
                <a:spcPct val="0"/>
              </a:spcBef>
            </a:pPr>
          </a:p>
          <a:p>
            <a:pPr algn="l">
              <a:lnSpc>
                <a:spcPts val="6399"/>
              </a:lnSpc>
              <a:spcBef>
                <a:spcPct val="0"/>
              </a:spcBef>
            </a:pPr>
            <a:r>
              <a:rPr lang="en-US" sz="3199" spc="179">
                <a:solidFill>
                  <a:srgbClr val="402B03"/>
                </a:solidFill>
                <a:latin typeface="Migra Extra-Light"/>
                <a:ea typeface="Migra Extra-Light"/>
                <a:cs typeface="Migra Extra-Light"/>
                <a:sym typeface="Migra Extra-Light"/>
              </a:rPr>
              <a:t>Cairo: 10,333,378 person excluding Expats</a:t>
            </a:r>
          </a:p>
          <a:p>
            <a:pPr algn="l">
              <a:lnSpc>
                <a:spcPts val="6399"/>
              </a:lnSpc>
            </a:pPr>
          </a:p>
        </p:txBody>
      </p:sp>
      <p:sp>
        <p:nvSpPr>
          <p:cNvPr name="TextBox 9" id="9"/>
          <p:cNvSpPr txBox="true"/>
          <p:nvPr/>
        </p:nvSpPr>
        <p:spPr>
          <a:xfrm rot="0">
            <a:off x="10436009" y="4624066"/>
            <a:ext cx="7576092" cy="2938820"/>
          </a:xfrm>
          <a:prstGeom prst="rect">
            <a:avLst/>
          </a:prstGeom>
        </p:spPr>
        <p:txBody>
          <a:bodyPr anchor="t" rtlCol="false" tIns="0" lIns="0" bIns="0" rIns="0">
            <a:spAutoFit/>
          </a:bodyPr>
          <a:lstStyle/>
          <a:p>
            <a:pPr algn="ctr">
              <a:lnSpc>
                <a:spcPts val="3481"/>
              </a:lnSpc>
            </a:pPr>
            <a:r>
              <a:rPr lang="en-US" sz="2901" b="true">
                <a:solidFill>
                  <a:srgbClr val="402B03"/>
                </a:solidFill>
                <a:latin typeface="Migra Ultra-Bold"/>
                <a:ea typeface="Migra Ultra-Bold"/>
                <a:cs typeface="Migra Ultra-Bold"/>
                <a:sym typeface="Migra Ultra-Bold"/>
              </a:rPr>
              <a:t>Age Intervals </a:t>
            </a:r>
          </a:p>
          <a:p>
            <a:pPr algn="ctr">
              <a:lnSpc>
                <a:spcPts val="3481"/>
              </a:lnSpc>
            </a:pPr>
          </a:p>
          <a:p>
            <a:pPr algn="ctr">
              <a:lnSpc>
                <a:spcPts val="5803"/>
              </a:lnSpc>
            </a:pPr>
            <a:r>
              <a:rPr lang="en-US" sz="2901" spc="162">
                <a:solidFill>
                  <a:srgbClr val="402B03"/>
                </a:solidFill>
                <a:latin typeface="Migra Extra-Light"/>
                <a:ea typeface="Migra Extra-Light"/>
                <a:cs typeface="Migra Extra-Light"/>
                <a:sym typeface="Migra Extra-Light"/>
              </a:rPr>
              <a:t>15 - 39 and 40- 64 as they represent 40% and 22% of total population</a:t>
            </a:r>
          </a:p>
          <a:p>
            <a:pPr algn="l">
              <a:lnSpc>
                <a:spcPts val="5803"/>
              </a:lnSpc>
            </a:pPr>
          </a:p>
        </p:txBody>
      </p:sp>
      <p:sp>
        <p:nvSpPr>
          <p:cNvPr name="TextBox 10" id="10"/>
          <p:cNvSpPr txBox="true"/>
          <p:nvPr/>
        </p:nvSpPr>
        <p:spPr>
          <a:xfrm rot="0">
            <a:off x="1046408" y="6765011"/>
            <a:ext cx="8097592" cy="3453721"/>
          </a:xfrm>
          <a:prstGeom prst="rect">
            <a:avLst/>
          </a:prstGeom>
        </p:spPr>
        <p:txBody>
          <a:bodyPr anchor="t" rtlCol="false" tIns="0" lIns="0" bIns="0" rIns="0">
            <a:spAutoFit/>
          </a:bodyPr>
          <a:lstStyle/>
          <a:p>
            <a:pPr algn="ctr">
              <a:lnSpc>
                <a:spcPts val="3261"/>
              </a:lnSpc>
            </a:pPr>
            <a:r>
              <a:rPr lang="en-US" sz="2717" b="true">
                <a:solidFill>
                  <a:srgbClr val="402B03"/>
                </a:solidFill>
                <a:latin typeface="Migra Ultra-Bold"/>
                <a:ea typeface="Migra Ultra-Bold"/>
                <a:cs typeface="Migra Ultra-Bold"/>
                <a:sym typeface="Migra Ultra-Bold"/>
              </a:rPr>
              <a:t>Gender  Type</a:t>
            </a:r>
          </a:p>
          <a:p>
            <a:pPr algn="ctr">
              <a:lnSpc>
                <a:spcPts val="3261"/>
              </a:lnSpc>
              <a:spcBef>
                <a:spcPct val="0"/>
              </a:spcBef>
            </a:pPr>
          </a:p>
          <a:p>
            <a:pPr algn="ctr">
              <a:lnSpc>
                <a:spcPts val="5435"/>
              </a:lnSpc>
              <a:spcBef>
                <a:spcPct val="0"/>
              </a:spcBef>
            </a:pPr>
            <a:r>
              <a:rPr lang="en-US" sz="2717" spc="152">
                <a:solidFill>
                  <a:srgbClr val="402B03"/>
                </a:solidFill>
                <a:latin typeface="Migra Extra-Light"/>
                <a:ea typeface="Migra Extra-Light"/>
                <a:cs typeface="Migra Extra-Light"/>
                <a:sym typeface="Migra Extra-Light"/>
              </a:rPr>
              <a:t>Both male and female as they are almost the same percentage to total population 48% 52% in Cairo respectively</a:t>
            </a:r>
          </a:p>
          <a:p>
            <a:pPr algn="l">
              <a:lnSpc>
                <a:spcPts val="5435"/>
              </a:lnSpc>
            </a:pPr>
          </a:p>
        </p:txBody>
      </p:sp>
      <p:sp>
        <p:nvSpPr>
          <p:cNvPr name="TextBox 11" id="11"/>
          <p:cNvSpPr txBox="true"/>
          <p:nvPr/>
        </p:nvSpPr>
        <p:spPr>
          <a:xfrm rot="0">
            <a:off x="9498169" y="7114998"/>
            <a:ext cx="8642255" cy="2942561"/>
          </a:xfrm>
          <a:prstGeom prst="rect">
            <a:avLst/>
          </a:prstGeom>
        </p:spPr>
        <p:txBody>
          <a:bodyPr anchor="t" rtlCol="false" tIns="0" lIns="0" bIns="0" rIns="0">
            <a:spAutoFit/>
          </a:bodyPr>
          <a:lstStyle/>
          <a:p>
            <a:pPr algn="ctr">
              <a:lnSpc>
                <a:spcPts val="3195"/>
              </a:lnSpc>
            </a:pPr>
            <a:r>
              <a:rPr lang="en-US" sz="2663" b="true">
                <a:solidFill>
                  <a:srgbClr val="402B03"/>
                </a:solidFill>
                <a:latin typeface="Migra Ultra-Bold"/>
                <a:ea typeface="Migra Ultra-Bold"/>
                <a:cs typeface="Migra Ultra-Bold"/>
                <a:sym typeface="Migra Ultra-Bold"/>
              </a:rPr>
              <a:t>Social Marital Status</a:t>
            </a:r>
          </a:p>
          <a:p>
            <a:pPr algn="ctr">
              <a:lnSpc>
                <a:spcPts val="2715"/>
              </a:lnSpc>
            </a:pPr>
          </a:p>
          <a:p>
            <a:pPr algn="ctr">
              <a:lnSpc>
                <a:spcPts val="4526"/>
              </a:lnSpc>
            </a:pPr>
            <a:r>
              <a:rPr lang="en-US" sz="2263" spc="126">
                <a:solidFill>
                  <a:srgbClr val="402B03"/>
                </a:solidFill>
                <a:latin typeface="Migra Extra-Light"/>
                <a:ea typeface="Migra Extra-Light"/>
                <a:cs typeface="Migra Extra-Light"/>
                <a:sym typeface="Migra Extra-Light"/>
              </a:rPr>
              <a:t>An increasing rate of divorce and decreasing rate in Marriage </a:t>
            </a:r>
          </a:p>
          <a:p>
            <a:pPr algn="ctr">
              <a:lnSpc>
                <a:spcPts val="4526"/>
              </a:lnSpc>
            </a:pPr>
            <a:r>
              <a:rPr lang="en-US" sz="2263" spc="126">
                <a:solidFill>
                  <a:srgbClr val="402B03"/>
                </a:solidFill>
                <a:latin typeface="Migra Extra-Light"/>
                <a:ea typeface="Migra Extra-Light"/>
                <a:cs typeface="Migra Extra-Light"/>
                <a:sym typeface="Migra Extra-Light"/>
              </a:rPr>
              <a:t>Divorce rate : 1.9% 2010 to 2.8 % and it reached 3.5% in Urban area compared to 1.9 in rural area and Marriage: 11% 2010 to 9% 2022</a:t>
            </a:r>
          </a:p>
          <a:p>
            <a:pPr algn="l">
              <a:lnSpc>
                <a:spcPts val="4526"/>
              </a:lnSpc>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912898" y="1770753"/>
            <a:ext cx="5075292" cy="2546874"/>
          </a:xfrm>
          <a:custGeom>
            <a:avLst/>
            <a:gdLst/>
            <a:ahLst/>
            <a:cxnLst/>
            <a:rect r="r" b="b" t="t" l="l"/>
            <a:pathLst>
              <a:path h="2546874" w="5075292">
                <a:moveTo>
                  <a:pt x="0" y="0"/>
                </a:moveTo>
                <a:lnTo>
                  <a:pt x="5075292" y="0"/>
                </a:lnTo>
                <a:lnTo>
                  <a:pt x="5075292" y="2546874"/>
                </a:lnTo>
                <a:lnTo>
                  <a:pt x="0" y="2546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6961" y="647844"/>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7453359" y="2977515"/>
            <a:ext cx="4089621" cy="498966"/>
          </a:xfrm>
          <a:prstGeom prst="rect">
            <a:avLst/>
          </a:prstGeom>
        </p:spPr>
        <p:txBody>
          <a:bodyPr anchor="t" rtlCol="false" tIns="0" lIns="0" bIns="0" rIns="0">
            <a:spAutoFit/>
          </a:bodyPr>
          <a:lstStyle/>
          <a:p>
            <a:pPr algn="ctr">
              <a:lnSpc>
                <a:spcPts val="3706"/>
              </a:lnSpc>
              <a:spcBef>
                <a:spcPct val="0"/>
              </a:spcBef>
            </a:pPr>
            <a:r>
              <a:rPr lang="en-US" b="true" sz="3088">
                <a:solidFill>
                  <a:srgbClr val="402B03"/>
                </a:solidFill>
                <a:latin typeface="Migra Ultra-Bold"/>
                <a:ea typeface="Migra Ultra-Bold"/>
                <a:cs typeface="Migra Ultra-Bold"/>
                <a:sym typeface="Migra Ultra-Bold"/>
              </a:rPr>
              <a:t>Application in Elysium </a:t>
            </a:r>
          </a:p>
        </p:txBody>
      </p:sp>
      <p:sp>
        <p:nvSpPr>
          <p:cNvPr name="TextBox 8" id="8"/>
          <p:cNvSpPr txBox="true"/>
          <p:nvPr/>
        </p:nvSpPr>
        <p:spPr>
          <a:xfrm rot="0">
            <a:off x="3192524" y="4914900"/>
            <a:ext cx="2630486" cy="828675"/>
          </a:xfrm>
          <a:prstGeom prst="rect">
            <a:avLst/>
          </a:prstGeom>
        </p:spPr>
        <p:txBody>
          <a:bodyPr anchor="t" rtlCol="false" tIns="0" lIns="0" bIns="0" rIns="0">
            <a:spAutoFit/>
          </a:bodyPr>
          <a:lstStyle/>
          <a:p>
            <a:pPr algn="ctr">
              <a:lnSpc>
                <a:spcPts val="3195"/>
              </a:lnSpc>
            </a:pPr>
            <a:r>
              <a:rPr lang="en-US" sz="2663" b="true">
                <a:solidFill>
                  <a:srgbClr val="402B03"/>
                </a:solidFill>
                <a:latin typeface="Migra Ultra-Bold"/>
                <a:ea typeface="Migra Ultra-Bold"/>
                <a:cs typeface="Migra Ultra-Bold"/>
                <a:sym typeface="Migra Ultra-Bold"/>
              </a:rPr>
              <a:t>Adolescents</a:t>
            </a:r>
          </a:p>
          <a:p>
            <a:pPr algn="ctr">
              <a:lnSpc>
                <a:spcPts val="3195"/>
              </a:lnSpc>
            </a:pPr>
            <a:r>
              <a:rPr lang="en-US" sz="2663" b="true">
                <a:solidFill>
                  <a:srgbClr val="402B03"/>
                </a:solidFill>
                <a:latin typeface="Migra Ultra-Bold"/>
                <a:ea typeface="Migra Ultra-Bold"/>
                <a:cs typeface="Migra Ultra-Bold"/>
                <a:sym typeface="Migra Ultra-Bold"/>
              </a:rPr>
              <a:t> (15-17 years)</a:t>
            </a:r>
          </a:p>
        </p:txBody>
      </p:sp>
      <p:sp>
        <p:nvSpPr>
          <p:cNvPr name="TextBox 9" id="9"/>
          <p:cNvSpPr txBox="true"/>
          <p:nvPr/>
        </p:nvSpPr>
        <p:spPr>
          <a:xfrm rot="0">
            <a:off x="13034769" y="4634650"/>
            <a:ext cx="3514428" cy="1808137"/>
          </a:xfrm>
          <a:prstGeom prst="rect">
            <a:avLst/>
          </a:prstGeom>
        </p:spPr>
        <p:txBody>
          <a:bodyPr anchor="t" rtlCol="false" tIns="0" lIns="0" bIns="0" rIns="0">
            <a:spAutoFit/>
          </a:bodyPr>
          <a:lstStyle/>
          <a:p>
            <a:pPr algn="ctr">
              <a:lnSpc>
                <a:spcPts val="2858"/>
              </a:lnSpc>
            </a:pPr>
            <a:r>
              <a:rPr lang="en-US" sz="2381" b="true">
                <a:solidFill>
                  <a:srgbClr val="402B03"/>
                </a:solidFill>
                <a:latin typeface="Migra Ultra-Bold"/>
                <a:ea typeface="Migra Ultra-Bold"/>
                <a:cs typeface="Migra Ultra-Bold"/>
                <a:sym typeface="Migra Ultra-Bold"/>
              </a:rPr>
              <a:t>High School Students</a:t>
            </a:r>
          </a:p>
          <a:p>
            <a:pPr algn="ctr">
              <a:lnSpc>
                <a:spcPts val="2858"/>
              </a:lnSpc>
            </a:pPr>
            <a:r>
              <a:rPr lang="en-US" sz="2381" b="true">
                <a:solidFill>
                  <a:srgbClr val="402B03"/>
                </a:solidFill>
                <a:latin typeface="Migra Ultra-Bold"/>
                <a:ea typeface="Migra Ultra-Bold"/>
                <a:cs typeface="Migra Ultra-Bold"/>
                <a:sym typeface="Migra Ultra-Bold"/>
              </a:rPr>
              <a:t>Academic pressure, peer relationships, and identity issues.</a:t>
            </a:r>
          </a:p>
          <a:p>
            <a:pPr algn="ctr">
              <a:lnSpc>
                <a:spcPts val="2858"/>
              </a:lnSpc>
            </a:pPr>
          </a:p>
        </p:txBody>
      </p:sp>
      <p:sp>
        <p:nvSpPr>
          <p:cNvPr name="TextBox 10" id="10"/>
          <p:cNvSpPr txBox="true"/>
          <p:nvPr/>
        </p:nvSpPr>
        <p:spPr>
          <a:xfrm rot="0">
            <a:off x="6191542" y="5498727"/>
            <a:ext cx="7322170" cy="2028825"/>
          </a:xfrm>
          <a:prstGeom prst="rect">
            <a:avLst/>
          </a:prstGeom>
        </p:spPr>
        <p:txBody>
          <a:bodyPr anchor="t" rtlCol="false" tIns="0" lIns="0" bIns="0" rIns="0">
            <a:spAutoFit/>
          </a:bodyPr>
          <a:lstStyle/>
          <a:p>
            <a:pPr algn="ctr">
              <a:lnSpc>
                <a:spcPts val="3195"/>
              </a:lnSpc>
            </a:pPr>
            <a:r>
              <a:rPr lang="en-US" sz="2663" b="true">
                <a:solidFill>
                  <a:srgbClr val="402B03"/>
                </a:solidFill>
                <a:latin typeface="Migra Ultra-Bold"/>
                <a:ea typeface="Migra Ultra-Bold"/>
                <a:cs typeface="Migra Ultra-Bold"/>
                <a:sym typeface="Migra Ultra-Bold"/>
              </a:rPr>
              <a:t>Adults (18-65 years)</a:t>
            </a:r>
          </a:p>
          <a:p>
            <a:pPr algn="ctr">
              <a:lnSpc>
                <a:spcPts val="3195"/>
              </a:lnSpc>
            </a:pPr>
            <a:r>
              <a:rPr lang="en-US" sz="2663" b="true">
                <a:solidFill>
                  <a:srgbClr val="402B03"/>
                </a:solidFill>
                <a:latin typeface="Migra Ultra-Bold"/>
                <a:ea typeface="Migra Ultra-Bold"/>
                <a:cs typeface="Migra Ultra-Bold"/>
                <a:sym typeface="Migra Ultra-Bold"/>
              </a:rPr>
              <a:t>lParents</a:t>
            </a:r>
          </a:p>
          <a:p>
            <a:pPr algn="ctr">
              <a:lnSpc>
                <a:spcPts val="3195"/>
              </a:lnSpc>
            </a:pPr>
            <a:r>
              <a:rPr lang="en-US" sz="2663" b="true">
                <a:solidFill>
                  <a:srgbClr val="402B03"/>
                </a:solidFill>
                <a:latin typeface="Migra Ultra-Bold"/>
                <a:ea typeface="Migra Ultra-Bold"/>
                <a:cs typeface="Migra Ultra-Bold"/>
                <a:sym typeface="Migra Ultra-Bold"/>
              </a:rPr>
              <a:t>lYoung Professionals </a:t>
            </a:r>
          </a:p>
          <a:p>
            <a:pPr algn="ctr">
              <a:lnSpc>
                <a:spcPts val="3195"/>
              </a:lnSpc>
            </a:pPr>
            <a:r>
              <a:rPr lang="en-US" sz="2663" b="true">
                <a:solidFill>
                  <a:srgbClr val="402B03"/>
                </a:solidFill>
                <a:latin typeface="Migra Ultra-Bold"/>
                <a:ea typeface="Migra Ultra-Bold"/>
                <a:cs typeface="Migra Ultra-Bold"/>
                <a:sym typeface="Migra Ultra-Bold"/>
              </a:rPr>
              <a:t>lMiddle-aged Adults</a:t>
            </a:r>
          </a:p>
          <a:p>
            <a:pPr algn="ctr">
              <a:lnSpc>
                <a:spcPts val="3195"/>
              </a:lnSpc>
            </a:pPr>
          </a:p>
        </p:txBody>
      </p:sp>
      <p:sp>
        <p:nvSpPr>
          <p:cNvPr name="TextBox 11" id="11"/>
          <p:cNvSpPr txBox="true"/>
          <p:nvPr/>
        </p:nvSpPr>
        <p:spPr>
          <a:xfrm rot="0">
            <a:off x="11230493" y="7381793"/>
            <a:ext cx="7122980" cy="1450320"/>
          </a:xfrm>
          <a:prstGeom prst="rect">
            <a:avLst/>
          </a:prstGeom>
        </p:spPr>
        <p:txBody>
          <a:bodyPr anchor="t" rtlCol="false" tIns="0" lIns="0" bIns="0" rIns="0">
            <a:spAutoFit/>
          </a:bodyPr>
          <a:lstStyle/>
          <a:p>
            <a:pPr algn="ctr">
              <a:lnSpc>
                <a:spcPts val="2858"/>
              </a:lnSpc>
            </a:pPr>
            <a:r>
              <a:rPr lang="en-US" sz="2381" b="true">
                <a:solidFill>
                  <a:srgbClr val="402B03"/>
                </a:solidFill>
                <a:latin typeface="Migra Ultra-Bold"/>
                <a:ea typeface="Migra Ultra-Bold"/>
                <a:cs typeface="Migra Ultra-Bold"/>
                <a:sym typeface="Migra Ultra-Bold"/>
              </a:rPr>
              <a:t>Elderly (65+ years)</a:t>
            </a:r>
          </a:p>
          <a:p>
            <a:pPr algn="ctr">
              <a:lnSpc>
                <a:spcPts val="2858"/>
              </a:lnSpc>
            </a:pPr>
            <a:r>
              <a:rPr lang="en-US" sz="2381" b="true">
                <a:solidFill>
                  <a:srgbClr val="402B03"/>
                </a:solidFill>
                <a:latin typeface="Migra Ultra-Bold"/>
                <a:ea typeface="Migra Ultra-Bold"/>
                <a:cs typeface="Migra Ultra-Bold"/>
                <a:sym typeface="Migra Ultra-Bold"/>
              </a:rPr>
              <a:t>lRetirees </a:t>
            </a:r>
          </a:p>
          <a:p>
            <a:pPr algn="ctr">
              <a:lnSpc>
                <a:spcPts val="2858"/>
              </a:lnSpc>
            </a:pPr>
            <a:r>
              <a:rPr lang="en-US" sz="2381" b="true">
                <a:solidFill>
                  <a:srgbClr val="402B03"/>
                </a:solidFill>
                <a:latin typeface="Migra Ultra-Bold"/>
                <a:ea typeface="Migra Ultra-Bold"/>
                <a:cs typeface="Migra Ultra-Bold"/>
                <a:sym typeface="Migra Ultra-Bold"/>
              </a:rPr>
              <a:t>lElderly with Chronic Conditions</a:t>
            </a:r>
          </a:p>
          <a:p>
            <a:pPr algn="ctr">
              <a:lnSpc>
                <a:spcPts val="2858"/>
              </a:lnSpc>
            </a:pPr>
          </a:p>
        </p:txBody>
      </p:sp>
      <p:sp>
        <p:nvSpPr>
          <p:cNvPr name="TextBox 12" id="12"/>
          <p:cNvSpPr txBox="true"/>
          <p:nvPr/>
        </p:nvSpPr>
        <p:spPr>
          <a:xfrm rot="0">
            <a:off x="438397" y="7603388"/>
            <a:ext cx="9172751" cy="1228725"/>
          </a:xfrm>
          <a:prstGeom prst="rect">
            <a:avLst/>
          </a:prstGeom>
        </p:spPr>
        <p:txBody>
          <a:bodyPr anchor="t" rtlCol="false" tIns="0" lIns="0" bIns="0" rIns="0">
            <a:spAutoFit/>
          </a:bodyPr>
          <a:lstStyle/>
          <a:p>
            <a:pPr algn="ctr">
              <a:lnSpc>
                <a:spcPts val="3195"/>
              </a:lnSpc>
            </a:pPr>
            <a:r>
              <a:rPr lang="en-US" sz="2663" b="true">
                <a:solidFill>
                  <a:srgbClr val="402B03"/>
                </a:solidFill>
                <a:latin typeface="Migra Ultra-Bold"/>
                <a:ea typeface="Migra Ultra-Bold"/>
                <a:cs typeface="Migra Ultra-Bold"/>
                <a:sym typeface="Migra Ultra-Bold"/>
              </a:rPr>
              <a:t>Location</a:t>
            </a:r>
          </a:p>
          <a:p>
            <a:pPr algn="ctr">
              <a:lnSpc>
                <a:spcPts val="3195"/>
              </a:lnSpc>
            </a:pPr>
            <a:r>
              <a:rPr lang="en-US" sz="2663" b="true">
                <a:solidFill>
                  <a:srgbClr val="402B03"/>
                </a:solidFill>
                <a:latin typeface="Migra Ultra-Bold"/>
                <a:ea typeface="Migra Ultra-Bold"/>
                <a:cs typeface="Migra Ultra-Bold"/>
                <a:sym typeface="Migra Ultra-Bold"/>
              </a:rPr>
              <a:t>Great Cairo resident including Expats</a:t>
            </a:r>
          </a:p>
          <a:p>
            <a:pPr algn="ctr">
              <a:lnSpc>
                <a:spcPts val="3195"/>
              </a:lnSpc>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082811" y="1794020"/>
            <a:ext cx="4830716" cy="2424141"/>
          </a:xfrm>
          <a:custGeom>
            <a:avLst/>
            <a:gdLst/>
            <a:ahLst/>
            <a:cxnLst/>
            <a:rect r="r" b="b" t="t" l="l"/>
            <a:pathLst>
              <a:path h="2424141" w="4830716">
                <a:moveTo>
                  <a:pt x="0" y="0"/>
                </a:moveTo>
                <a:lnTo>
                  <a:pt x="4830716" y="0"/>
                </a:lnTo>
                <a:lnTo>
                  <a:pt x="4830716" y="2424141"/>
                </a:lnTo>
                <a:lnTo>
                  <a:pt x="0" y="2424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6961" y="647844"/>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7964607" y="2797147"/>
            <a:ext cx="3067124" cy="1123950"/>
          </a:xfrm>
          <a:prstGeom prst="rect">
            <a:avLst/>
          </a:prstGeom>
        </p:spPr>
        <p:txBody>
          <a:bodyPr anchor="t" rtlCol="false" tIns="0" lIns="0" bIns="0" rIns="0">
            <a:spAutoFit/>
          </a:bodyPr>
          <a:lstStyle/>
          <a:p>
            <a:pPr algn="ctr">
              <a:lnSpc>
                <a:spcPts val="4278"/>
              </a:lnSpc>
            </a:pPr>
            <a:r>
              <a:rPr lang="en-US" sz="3565" b="true">
                <a:solidFill>
                  <a:srgbClr val="402B03"/>
                </a:solidFill>
                <a:latin typeface="Migra Ultra-Bold"/>
                <a:ea typeface="Migra Ultra-Bold"/>
                <a:cs typeface="Migra Ultra-Bold"/>
                <a:sym typeface="Migra Ultra-Bold"/>
              </a:rPr>
              <a:t>Psychographic</a:t>
            </a:r>
          </a:p>
          <a:p>
            <a:pPr algn="ctr">
              <a:lnSpc>
                <a:spcPts val="4278"/>
              </a:lnSpc>
              <a:spcBef>
                <a:spcPct val="0"/>
              </a:spcBef>
            </a:pPr>
          </a:p>
        </p:txBody>
      </p:sp>
      <p:sp>
        <p:nvSpPr>
          <p:cNvPr name="TextBox 8" id="8"/>
          <p:cNvSpPr txBox="true"/>
          <p:nvPr/>
        </p:nvSpPr>
        <p:spPr>
          <a:xfrm rot="0">
            <a:off x="1352282" y="4212172"/>
            <a:ext cx="7485845" cy="3208657"/>
          </a:xfrm>
          <a:prstGeom prst="rect">
            <a:avLst/>
          </a:prstGeom>
        </p:spPr>
        <p:txBody>
          <a:bodyPr anchor="t" rtlCol="false" tIns="0" lIns="0" bIns="0" rIns="0">
            <a:spAutoFit/>
          </a:bodyPr>
          <a:lstStyle/>
          <a:p>
            <a:pPr algn="ctr">
              <a:lnSpc>
                <a:spcPts val="3999"/>
              </a:lnSpc>
            </a:pPr>
            <a:r>
              <a:rPr lang="en-US" sz="3199" b="true">
                <a:solidFill>
                  <a:srgbClr val="402B03"/>
                </a:solidFill>
                <a:latin typeface="Migra Ultra-Bold"/>
                <a:ea typeface="Migra Ultra-Bold"/>
                <a:cs typeface="Migra Ultra-Bold"/>
                <a:sym typeface="Migra Ultra-Bold"/>
              </a:rPr>
              <a:t>Lifestyle</a:t>
            </a:r>
          </a:p>
          <a:p>
            <a:pPr algn="ctr">
              <a:lnSpc>
                <a:spcPts val="3999"/>
              </a:lnSpc>
            </a:pPr>
          </a:p>
          <a:p>
            <a:pPr algn="ctr">
              <a:lnSpc>
                <a:spcPts val="3999"/>
              </a:lnSpc>
            </a:pPr>
            <a:r>
              <a:rPr lang="en-US" sz="3199" spc="179">
                <a:solidFill>
                  <a:srgbClr val="402B03"/>
                </a:solidFill>
                <a:latin typeface="Migra Extra-Light"/>
                <a:ea typeface="Migra Extra-Light"/>
                <a:cs typeface="Migra Extra-Light"/>
                <a:sym typeface="Migra Extra-Light"/>
              </a:rPr>
              <a:t>Active Life style</a:t>
            </a:r>
          </a:p>
          <a:p>
            <a:pPr algn="ctr">
              <a:lnSpc>
                <a:spcPts val="3999"/>
              </a:lnSpc>
            </a:pPr>
            <a:r>
              <a:rPr lang="en-US" sz="3199" spc="179">
                <a:solidFill>
                  <a:srgbClr val="402B03"/>
                </a:solidFill>
                <a:latin typeface="Migra Extra-Light"/>
                <a:ea typeface="Migra Extra-Light"/>
                <a:cs typeface="Migra Extra-Light"/>
                <a:sym typeface="Migra Extra-Light"/>
              </a:rPr>
              <a:t>Busy Professionals</a:t>
            </a:r>
          </a:p>
          <a:p>
            <a:pPr algn="ctr">
              <a:lnSpc>
                <a:spcPts val="3999"/>
              </a:lnSpc>
            </a:pPr>
            <a:r>
              <a:rPr lang="en-US" sz="3199" spc="179">
                <a:solidFill>
                  <a:srgbClr val="402B03"/>
                </a:solidFill>
                <a:latin typeface="Migra Extra-Light"/>
                <a:ea typeface="Migra Extra-Light"/>
                <a:cs typeface="Migra Extra-Light"/>
                <a:sym typeface="Migra Extra-Light"/>
              </a:rPr>
              <a:t>Family-Oriented</a:t>
            </a:r>
          </a:p>
          <a:p>
            <a:pPr algn="l">
              <a:lnSpc>
                <a:spcPts val="6399"/>
              </a:lnSpc>
            </a:pPr>
          </a:p>
        </p:txBody>
      </p:sp>
      <p:sp>
        <p:nvSpPr>
          <p:cNvPr name="TextBox 9" id="9"/>
          <p:cNvSpPr txBox="true"/>
          <p:nvPr/>
        </p:nvSpPr>
        <p:spPr>
          <a:xfrm rot="0">
            <a:off x="10214377" y="4531227"/>
            <a:ext cx="7504992" cy="3473483"/>
          </a:xfrm>
          <a:prstGeom prst="rect">
            <a:avLst/>
          </a:prstGeom>
        </p:spPr>
        <p:txBody>
          <a:bodyPr anchor="t" rtlCol="false" tIns="0" lIns="0" bIns="0" rIns="0">
            <a:spAutoFit/>
          </a:bodyPr>
          <a:lstStyle/>
          <a:p>
            <a:pPr algn="ctr">
              <a:lnSpc>
                <a:spcPts val="3449"/>
              </a:lnSpc>
            </a:pPr>
            <a:r>
              <a:rPr lang="en-US" sz="2874" b="true">
                <a:solidFill>
                  <a:srgbClr val="402B03"/>
                </a:solidFill>
                <a:latin typeface="Migra Ultra-Bold"/>
                <a:ea typeface="Migra Ultra-Bold"/>
                <a:cs typeface="Migra Ultra-Bold"/>
                <a:sym typeface="Migra Ultra-Bold"/>
              </a:rPr>
              <a:t>Personality Traits</a:t>
            </a:r>
          </a:p>
          <a:p>
            <a:pPr algn="ctr">
              <a:lnSpc>
                <a:spcPts val="3449"/>
              </a:lnSpc>
            </a:pPr>
          </a:p>
          <a:p>
            <a:pPr algn="ctr">
              <a:lnSpc>
                <a:spcPts val="3449"/>
              </a:lnSpc>
            </a:pPr>
            <a:r>
              <a:rPr lang="en-US" sz="2874">
                <a:solidFill>
                  <a:srgbClr val="402B03"/>
                </a:solidFill>
                <a:latin typeface="Migra Extra-Light"/>
                <a:ea typeface="Migra Extra-Light"/>
                <a:cs typeface="Migra Extra-Light"/>
                <a:sym typeface="Migra Extra-Light"/>
              </a:rPr>
              <a:t>I</a:t>
            </a:r>
            <a:r>
              <a:rPr lang="en-US" sz="2874">
                <a:solidFill>
                  <a:srgbClr val="402B03"/>
                </a:solidFill>
                <a:latin typeface="Migra Extra-Light"/>
                <a:ea typeface="Migra Extra-Light"/>
                <a:cs typeface="Migra Extra-Light"/>
                <a:sym typeface="Migra Extra-Light"/>
              </a:rPr>
              <a:t>ntroverted Individuals</a:t>
            </a:r>
          </a:p>
          <a:p>
            <a:pPr algn="ctr">
              <a:lnSpc>
                <a:spcPts val="3449"/>
              </a:lnSpc>
            </a:pPr>
            <a:r>
              <a:rPr lang="en-US" sz="2874">
                <a:solidFill>
                  <a:srgbClr val="402B03"/>
                </a:solidFill>
                <a:latin typeface="Migra Extra-Light"/>
                <a:ea typeface="Migra Extra-Light"/>
                <a:cs typeface="Migra Extra-Light"/>
                <a:sym typeface="Migra Extra-Light"/>
              </a:rPr>
              <a:t>Extroverted Individuals</a:t>
            </a:r>
          </a:p>
          <a:p>
            <a:pPr algn="ctr">
              <a:lnSpc>
                <a:spcPts val="3449"/>
              </a:lnSpc>
            </a:pPr>
            <a:r>
              <a:rPr lang="en-US" sz="2874">
                <a:solidFill>
                  <a:srgbClr val="402B03"/>
                </a:solidFill>
                <a:latin typeface="Migra Extra-Light"/>
                <a:ea typeface="Migra Extra-Light"/>
                <a:cs typeface="Migra Extra-Light"/>
                <a:sym typeface="Migra Extra-Light"/>
              </a:rPr>
              <a:t>Ambitious and High-Achievers</a:t>
            </a:r>
          </a:p>
          <a:p>
            <a:pPr algn="ctr">
              <a:lnSpc>
                <a:spcPts val="5748"/>
              </a:lnSpc>
            </a:pPr>
          </a:p>
          <a:p>
            <a:pPr algn="l">
              <a:lnSpc>
                <a:spcPts val="5748"/>
              </a:lnSpc>
            </a:pPr>
          </a:p>
        </p:txBody>
      </p:sp>
      <p:sp>
        <p:nvSpPr>
          <p:cNvPr name="TextBox 10" id="10"/>
          <p:cNvSpPr txBox="true"/>
          <p:nvPr/>
        </p:nvSpPr>
        <p:spPr>
          <a:xfrm rot="0">
            <a:off x="885461" y="7392255"/>
            <a:ext cx="8419487" cy="3656932"/>
          </a:xfrm>
          <a:prstGeom prst="rect">
            <a:avLst/>
          </a:prstGeom>
        </p:spPr>
        <p:txBody>
          <a:bodyPr anchor="t" rtlCol="false" tIns="0" lIns="0" bIns="0" rIns="0">
            <a:spAutoFit/>
          </a:bodyPr>
          <a:lstStyle/>
          <a:p>
            <a:pPr algn="ctr">
              <a:lnSpc>
                <a:spcPts val="3390"/>
              </a:lnSpc>
            </a:pPr>
            <a:r>
              <a:rPr lang="en-US" sz="2825" b="true">
                <a:solidFill>
                  <a:srgbClr val="402B03"/>
                </a:solidFill>
                <a:latin typeface="Migra Ultra-Bold"/>
                <a:ea typeface="Migra Ultra-Bold"/>
                <a:cs typeface="Migra Ultra-Bold"/>
                <a:sym typeface="Migra Ultra-Bold"/>
              </a:rPr>
              <a:t>Values</a:t>
            </a:r>
          </a:p>
          <a:p>
            <a:pPr algn="ctr">
              <a:lnSpc>
                <a:spcPts val="3390"/>
              </a:lnSpc>
              <a:spcBef>
                <a:spcPct val="0"/>
              </a:spcBef>
            </a:pPr>
          </a:p>
          <a:p>
            <a:pPr algn="ctr">
              <a:lnSpc>
                <a:spcPts val="3955"/>
              </a:lnSpc>
            </a:pPr>
            <a:r>
              <a:rPr lang="en-US" sz="2825" spc="158">
                <a:solidFill>
                  <a:srgbClr val="402B03"/>
                </a:solidFill>
                <a:latin typeface="Migra Extra-Light"/>
                <a:ea typeface="Migra Extra-Light"/>
                <a:cs typeface="Migra Extra-Light"/>
                <a:sym typeface="Migra Extra-Light"/>
              </a:rPr>
              <a:t>Personal Growth and Development</a:t>
            </a:r>
          </a:p>
          <a:p>
            <a:pPr algn="ctr">
              <a:lnSpc>
                <a:spcPts val="3955"/>
              </a:lnSpc>
            </a:pPr>
            <a:r>
              <a:rPr lang="en-US" sz="2825" spc="158">
                <a:solidFill>
                  <a:srgbClr val="402B03"/>
                </a:solidFill>
                <a:latin typeface="Migra Extra-Light"/>
                <a:ea typeface="Migra Extra-Light"/>
                <a:cs typeface="Migra Extra-Light"/>
                <a:sym typeface="Migra Extra-Light"/>
              </a:rPr>
              <a:t>Health and Wellness</a:t>
            </a:r>
          </a:p>
          <a:p>
            <a:pPr algn="ctr">
              <a:lnSpc>
                <a:spcPts val="3955"/>
              </a:lnSpc>
            </a:pPr>
            <a:r>
              <a:rPr lang="en-US" sz="2825" spc="158">
                <a:solidFill>
                  <a:srgbClr val="402B03"/>
                </a:solidFill>
                <a:latin typeface="Migra Extra-Light"/>
                <a:ea typeface="Migra Extra-Light"/>
                <a:cs typeface="Migra Extra-Light"/>
                <a:sym typeface="Migra Extra-Light"/>
              </a:rPr>
              <a:t>Support and Community</a:t>
            </a:r>
          </a:p>
          <a:p>
            <a:pPr algn="ctr">
              <a:lnSpc>
                <a:spcPts val="5651"/>
              </a:lnSpc>
              <a:spcBef>
                <a:spcPct val="0"/>
              </a:spcBef>
            </a:pPr>
          </a:p>
          <a:p>
            <a:pPr algn="l">
              <a:lnSpc>
                <a:spcPts val="5651"/>
              </a:lnSpc>
            </a:pPr>
          </a:p>
        </p:txBody>
      </p:sp>
      <p:sp>
        <p:nvSpPr>
          <p:cNvPr name="TextBox 11" id="11"/>
          <p:cNvSpPr txBox="true"/>
          <p:nvPr/>
        </p:nvSpPr>
        <p:spPr>
          <a:xfrm rot="0">
            <a:off x="9645745" y="7392255"/>
            <a:ext cx="8642255" cy="2542511"/>
          </a:xfrm>
          <a:prstGeom prst="rect">
            <a:avLst/>
          </a:prstGeom>
        </p:spPr>
        <p:txBody>
          <a:bodyPr anchor="t" rtlCol="false" tIns="0" lIns="0" bIns="0" rIns="0">
            <a:spAutoFit/>
          </a:bodyPr>
          <a:lstStyle/>
          <a:p>
            <a:pPr algn="ctr">
              <a:lnSpc>
                <a:spcPts val="3195"/>
              </a:lnSpc>
            </a:pPr>
            <a:r>
              <a:rPr lang="en-US" sz="2663" b="true">
                <a:solidFill>
                  <a:srgbClr val="402B03"/>
                </a:solidFill>
                <a:latin typeface="Migra Ultra-Bold"/>
                <a:ea typeface="Migra Ultra-Bold"/>
                <a:cs typeface="Migra Ultra-Bold"/>
                <a:sym typeface="Migra Ultra-Bold"/>
              </a:rPr>
              <a:t>Interests and Hobbies</a:t>
            </a:r>
          </a:p>
          <a:p>
            <a:pPr algn="ctr">
              <a:lnSpc>
                <a:spcPts val="2715"/>
              </a:lnSpc>
            </a:pPr>
          </a:p>
          <a:p>
            <a:pPr algn="ctr">
              <a:lnSpc>
                <a:spcPts val="3462"/>
              </a:lnSpc>
            </a:pPr>
            <a:r>
              <a:rPr lang="en-US" sz="2263" spc="126">
                <a:solidFill>
                  <a:srgbClr val="402B03"/>
                </a:solidFill>
                <a:latin typeface="Migra Extra-Light"/>
                <a:ea typeface="Migra Extra-Light"/>
                <a:cs typeface="Migra Extra-Light"/>
                <a:sym typeface="Migra Extra-Light"/>
              </a:rPr>
              <a:t>Mindfulness and Meditation</a:t>
            </a:r>
          </a:p>
          <a:p>
            <a:pPr algn="ctr">
              <a:lnSpc>
                <a:spcPts val="3462"/>
              </a:lnSpc>
            </a:pPr>
            <a:r>
              <a:rPr lang="en-US" sz="2263" spc="126">
                <a:solidFill>
                  <a:srgbClr val="402B03"/>
                </a:solidFill>
                <a:latin typeface="Migra Extra-Light"/>
                <a:ea typeface="Migra Extra-Light"/>
                <a:cs typeface="Migra Extra-Light"/>
                <a:sym typeface="Migra Extra-Light"/>
              </a:rPr>
              <a:t>Art and Creativity</a:t>
            </a:r>
          </a:p>
          <a:p>
            <a:pPr algn="ctr">
              <a:lnSpc>
                <a:spcPts val="3462"/>
              </a:lnSpc>
            </a:pPr>
            <a:r>
              <a:rPr lang="en-US" sz="2263" spc="126">
                <a:solidFill>
                  <a:srgbClr val="402B03"/>
                </a:solidFill>
                <a:latin typeface="Migra Extra-Light"/>
                <a:ea typeface="Migra Extra-Light"/>
                <a:cs typeface="Migra Extra-Light"/>
                <a:sym typeface="Migra Extra-Light"/>
              </a:rPr>
              <a:t>Fitness and Physical Health</a:t>
            </a:r>
          </a:p>
          <a:p>
            <a:pPr algn="l">
              <a:lnSpc>
                <a:spcPts val="4526"/>
              </a:lnSpc>
            </a:pP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912898" y="1770753"/>
            <a:ext cx="5075292" cy="2546874"/>
          </a:xfrm>
          <a:custGeom>
            <a:avLst/>
            <a:gdLst/>
            <a:ahLst/>
            <a:cxnLst/>
            <a:rect r="r" b="b" t="t" l="l"/>
            <a:pathLst>
              <a:path h="2546874" w="5075292">
                <a:moveTo>
                  <a:pt x="0" y="0"/>
                </a:moveTo>
                <a:lnTo>
                  <a:pt x="5075292" y="0"/>
                </a:lnTo>
                <a:lnTo>
                  <a:pt x="5075292" y="2546874"/>
                </a:lnTo>
                <a:lnTo>
                  <a:pt x="0" y="2546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223505" y="624578"/>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7453359" y="2977515"/>
            <a:ext cx="4089621" cy="498966"/>
          </a:xfrm>
          <a:prstGeom prst="rect">
            <a:avLst/>
          </a:prstGeom>
        </p:spPr>
        <p:txBody>
          <a:bodyPr anchor="t" rtlCol="false" tIns="0" lIns="0" bIns="0" rIns="0">
            <a:spAutoFit/>
          </a:bodyPr>
          <a:lstStyle/>
          <a:p>
            <a:pPr algn="ctr">
              <a:lnSpc>
                <a:spcPts val="3706"/>
              </a:lnSpc>
              <a:spcBef>
                <a:spcPct val="0"/>
              </a:spcBef>
            </a:pPr>
            <a:r>
              <a:rPr lang="en-US" b="true" sz="3088">
                <a:solidFill>
                  <a:srgbClr val="402B03"/>
                </a:solidFill>
                <a:latin typeface="Migra Ultra-Bold"/>
                <a:ea typeface="Migra Ultra-Bold"/>
                <a:cs typeface="Migra Ultra-Bold"/>
                <a:sym typeface="Migra Ultra-Bold"/>
              </a:rPr>
              <a:t>Application in Elysium </a:t>
            </a:r>
          </a:p>
        </p:txBody>
      </p:sp>
      <p:sp>
        <p:nvSpPr>
          <p:cNvPr name="TextBox 8" id="8"/>
          <p:cNvSpPr txBox="true"/>
          <p:nvPr/>
        </p:nvSpPr>
        <p:spPr>
          <a:xfrm rot="0">
            <a:off x="681144" y="4625125"/>
            <a:ext cx="8065868" cy="3189314"/>
          </a:xfrm>
          <a:prstGeom prst="rect">
            <a:avLst/>
          </a:prstGeom>
        </p:spPr>
        <p:txBody>
          <a:bodyPr anchor="t" rtlCol="false" tIns="0" lIns="0" bIns="0" rIns="0">
            <a:spAutoFit/>
          </a:bodyPr>
          <a:lstStyle/>
          <a:p>
            <a:pPr algn="ctr">
              <a:lnSpc>
                <a:spcPts val="2805"/>
              </a:lnSpc>
            </a:pPr>
            <a:r>
              <a:rPr lang="en-US" sz="2337" b="true">
                <a:solidFill>
                  <a:srgbClr val="402B03"/>
                </a:solidFill>
                <a:latin typeface="Migra Ultra-Bold"/>
                <a:ea typeface="Migra Ultra-Bold"/>
                <a:cs typeface="Migra Ultra-Bold"/>
                <a:sym typeface="Migra Ultra-Bold"/>
              </a:rPr>
              <a:t>Customized Communication Content Marketing</a:t>
            </a:r>
            <a:r>
              <a:rPr lang="en-US" sz="2337" b="true">
                <a:solidFill>
                  <a:srgbClr val="402B03"/>
                </a:solidFill>
                <a:latin typeface="Migra Ultra-Bold"/>
                <a:ea typeface="Migra Ultra-Bold"/>
                <a:cs typeface="Migra Ultra-Bold"/>
                <a:sym typeface="Migra Ultra-Bold"/>
              </a:rPr>
              <a:t> </a:t>
            </a:r>
          </a:p>
          <a:p>
            <a:pPr algn="ctr">
              <a:lnSpc>
                <a:spcPts val="2805"/>
              </a:lnSpc>
            </a:pPr>
          </a:p>
          <a:p>
            <a:pPr algn="ctr">
              <a:lnSpc>
                <a:spcPts val="2805"/>
              </a:lnSpc>
            </a:pPr>
            <a:r>
              <a:rPr lang="en-US" sz="2337">
                <a:solidFill>
                  <a:srgbClr val="402B03"/>
                </a:solidFill>
                <a:latin typeface="Migra Extra-Light"/>
                <a:ea typeface="Migra Extra-Light"/>
                <a:cs typeface="Migra Extra-Light"/>
                <a:sym typeface="Migra Extra-Light"/>
              </a:rPr>
              <a:t>posts, videos, social media content addresses specific psychographic traits as stress management techniques for busy professionals </a:t>
            </a:r>
          </a:p>
          <a:p>
            <a:pPr algn="ctr">
              <a:lnSpc>
                <a:spcPts val="2805"/>
              </a:lnSpc>
            </a:pPr>
          </a:p>
          <a:p>
            <a:pPr algn="ctr">
              <a:lnSpc>
                <a:spcPts val="2805"/>
              </a:lnSpc>
            </a:pPr>
            <a:r>
              <a:rPr lang="en-US" sz="2337" b="true">
                <a:solidFill>
                  <a:srgbClr val="402B03"/>
                </a:solidFill>
                <a:latin typeface="Migra Ultra-Bold"/>
                <a:ea typeface="Migra Ultra-Bold"/>
                <a:cs typeface="Migra Ultra-Bold"/>
                <a:sym typeface="Migra Ultra-Bold"/>
              </a:rPr>
              <a:t>Email Campaigns</a:t>
            </a:r>
          </a:p>
          <a:p>
            <a:pPr algn="ctr">
              <a:lnSpc>
                <a:spcPts val="2805"/>
              </a:lnSpc>
            </a:pPr>
          </a:p>
          <a:p>
            <a:pPr algn="ctr">
              <a:lnSpc>
                <a:spcPts val="2805"/>
              </a:lnSpc>
            </a:pPr>
            <a:r>
              <a:rPr lang="en-US" sz="2337">
                <a:solidFill>
                  <a:srgbClr val="402B03"/>
                </a:solidFill>
                <a:latin typeface="Migra Extra-Light"/>
                <a:ea typeface="Migra Extra-Light"/>
                <a:cs typeface="Migra Extra-Light"/>
                <a:sym typeface="Migra Extra-Light"/>
              </a:rPr>
              <a:t>egment email lists based on psychographic profiles</a:t>
            </a:r>
          </a:p>
          <a:p>
            <a:pPr algn="ctr">
              <a:lnSpc>
                <a:spcPts val="2805"/>
              </a:lnSpc>
            </a:pPr>
          </a:p>
        </p:txBody>
      </p:sp>
      <p:sp>
        <p:nvSpPr>
          <p:cNvPr name="TextBox 9" id="9"/>
          <p:cNvSpPr txBox="true"/>
          <p:nvPr/>
        </p:nvSpPr>
        <p:spPr>
          <a:xfrm rot="0">
            <a:off x="10464085" y="4475662"/>
            <a:ext cx="7051029" cy="2914650"/>
          </a:xfrm>
          <a:prstGeom prst="rect">
            <a:avLst/>
          </a:prstGeom>
        </p:spPr>
        <p:txBody>
          <a:bodyPr anchor="t" rtlCol="false" tIns="0" lIns="0" bIns="0" rIns="0">
            <a:spAutoFit/>
          </a:bodyPr>
          <a:lstStyle/>
          <a:p>
            <a:pPr algn="ctr">
              <a:lnSpc>
                <a:spcPts val="2858"/>
              </a:lnSpc>
            </a:pPr>
            <a:r>
              <a:rPr lang="en-US" sz="2381" b="true">
                <a:solidFill>
                  <a:srgbClr val="402B03"/>
                </a:solidFill>
                <a:latin typeface="Migra Ultra-Bold"/>
                <a:ea typeface="Migra Ultra-Bold"/>
                <a:cs typeface="Migra Ultra-Bold"/>
                <a:sym typeface="Migra Ultra-Bold"/>
              </a:rPr>
              <a:t>Community Engagement</a:t>
            </a:r>
          </a:p>
          <a:p>
            <a:pPr algn="ctr">
              <a:lnSpc>
                <a:spcPts val="2858"/>
              </a:lnSpc>
            </a:pPr>
          </a:p>
          <a:p>
            <a:pPr algn="ctr">
              <a:lnSpc>
                <a:spcPts val="2858"/>
              </a:lnSpc>
            </a:pPr>
            <a:r>
              <a:rPr lang="en-US" sz="2381" b="true">
                <a:solidFill>
                  <a:srgbClr val="402B03"/>
                </a:solidFill>
                <a:latin typeface="Migra Ultra-Bold"/>
                <a:ea typeface="Migra Ultra-Bold"/>
                <a:cs typeface="Migra Ultra-Bold"/>
                <a:sym typeface="Migra Ultra-Bold"/>
              </a:rPr>
              <a:t>Workshops and Seminars:</a:t>
            </a:r>
            <a:r>
              <a:rPr lang="en-US" sz="2381">
                <a:solidFill>
                  <a:srgbClr val="402B03"/>
                </a:solidFill>
                <a:latin typeface="Migra Extra-Light"/>
                <a:ea typeface="Migra Extra-Light"/>
                <a:cs typeface="Migra Extra-Light"/>
                <a:sym typeface="Migra Extra-Light"/>
              </a:rPr>
              <a:t> like personal growth, stress management, and mindfulness </a:t>
            </a:r>
          </a:p>
          <a:p>
            <a:pPr algn="ctr">
              <a:lnSpc>
                <a:spcPts val="2858"/>
              </a:lnSpc>
            </a:pPr>
          </a:p>
          <a:p>
            <a:pPr algn="ctr">
              <a:lnSpc>
                <a:spcPts val="2858"/>
              </a:lnSpc>
            </a:pPr>
            <a:r>
              <a:rPr lang="en-US" sz="2381" b="true">
                <a:solidFill>
                  <a:srgbClr val="402B03"/>
                </a:solidFill>
                <a:latin typeface="Migra Ultra-Bold"/>
                <a:ea typeface="Migra Ultra-Bold"/>
                <a:cs typeface="Migra Ultra-Bold"/>
                <a:sym typeface="Migra Ultra-Bold"/>
              </a:rPr>
              <a:t>Support Groups:</a:t>
            </a:r>
            <a:r>
              <a:rPr lang="en-US" sz="2381">
                <a:solidFill>
                  <a:srgbClr val="402B03"/>
                </a:solidFill>
                <a:latin typeface="Migra Extra-Light"/>
                <a:ea typeface="Migra Extra-Light"/>
                <a:cs typeface="Migra Extra-Light"/>
                <a:sym typeface="Migra Extra-Light"/>
              </a:rPr>
              <a:t> for different segments, such as parents, young professionals, and retirees</a:t>
            </a:r>
          </a:p>
          <a:p>
            <a:pPr algn="ctr">
              <a:lnSpc>
                <a:spcPts val="2858"/>
              </a:lnSpc>
            </a:pPr>
          </a:p>
        </p:txBody>
      </p:sp>
      <p:sp>
        <p:nvSpPr>
          <p:cNvPr name="TextBox 10" id="10"/>
          <p:cNvSpPr txBox="true"/>
          <p:nvPr/>
        </p:nvSpPr>
        <p:spPr>
          <a:xfrm rot="0">
            <a:off x="681144" y="7785864"/>
            <a:ext cx="9172751" cy="2428875"/>
          </a:xfrm>
          <a:prstGeom prst="rect">
            <a:avLst/>
          </a:prstGeom>
        </p:spPr>
        <p:txBody>
          <a:bodyPr anchor="t" rtlCol="false" tIns="0" lIns="0" bIns="0" rIns="0">
            <a:spAutoFit/>
          </a:bodyPr>
          <a:lstStyle/>
          <a:p>
            <a:pPr algn="ctr">
              <a:lnSpc>
                <a:spcPts val="3195"/>
              </a:lnSpc>
            </a:pPr>
            <a:r>
              <a:rPr lang="en-US" sz="2663" b="true">
                <a:solidFill>
                  <a:srgbClr val="402B03"/>
                </a:solidFill>
                <a:latin typeface="Migra Ultra-Bold"/>
                <a:ea typeface="Migra Ultra-Bold"/>
                <a:cs typeface="Migra Ultra-Bold"/>
                <a:sym typeface="Migra Ultra-Bold"/>
              </a:rPr>
              <a:t>Partnerships Collaborations</a:t>
            </a:r>
          </a:p>
          <a:p>
            <a:pPr algn="ctr">
              <a:lnSpc>
                <a:spcPts val="3195"/>
              </a:lnSpc>
            </a:pPr>
            <a:r>
              <a:rPr lang="en-US" sz="2663">
                <a:solidFill>
                  <a:srgbClr val="402B03"/>
                </a:solidFill>
                <a:latin typeface="Migra Extra-Light"/>
                <a:ea typeface="Migra Extra-Light"/>
                <a:cs typeface="Migra Extra-Light"/>
                <a:sym typeface="Migra Extra-Light"/>
              </a:rPr>
              <a:t>Partner with gyms, yoga studios, and wellness centers </a:t>
            </a:r>
          </a:p>
          <a:p>
            <a:pPr algn="ctr">
              <a:lnSpc>
                <a:spcPts val="3195"/>
              </a:lnSpc>
            </a:pPr>
          </a:p>
          <a:p>
            <a:pPr algn="ctr">
              <a:lnSpc>
                <a:spcPts val="3195"/>
              </a:lnSpc>
            </a:pPr>
            <a:r>
              <a:rPr lang="en-US" sz="2663" b="true">
                <a:solidFill>
                  <a:srgbClr val="402B03"/>
                </a:solidFill>
                <a:latin typeface="Migra Ultra-Bold"/>
                <a:ea typeface="Migra Ultra-Bold"/>
                <a:cs typeface="Migra Ultra-Bold"/>
                <a:sym typeface="Migra Ultra-Bold"/>
              </a:rPr>
              <a:t>Corporate Programs</a:t>
            </a:r>
          </a:p>
          <a:p>
            <a:pPr algn="ctr">
              <a:lnSpc>
                <a:spcPts val="3195"/>
              </a:lnSpc>
            </a:pPr>
            <a:r>
              <a:rPr lang="en-US" sz="2663">
                <a:solidFill>
                  <a:srgbClr val="402B03"/>
                </a:solidFill>
                <a:latin typeface="Migra Extra-Light"/>
                <a:ea typeface="Migra Extra-Light"/>
                <a:cs typeface="Migra Extra-Light"/>
                <a:sym typeface="Migra Extra-Light"/>
              </a:rPr>
              <a:t>partnerships with businesses to offer employee assistance </a:t>
            </a:r>
          </a:p>
          <a:p>
            <a:pPr algn="ctr">
              <a:lnSpc>
                <a:spcPts val="3195"/>
              </a:lnSpc>
            </a:pPr>
          </a:p>
        </p:txBody>
      </p:sp>
      <p:sp>
        <p:nvSpPr>
          <p:cNvPr name="TextBox 11" id="11"/>
          <p:cNvSpPr txBox="true"/>
          <p:nvPr/>
        </p:nvSpPr>
        <p:spPr>
          <a:xfrm rot="0">
            <a:off x="10464085" y="7300089"/>
            <a:ext cx="7051029" cy="2914650"/>
          </a:xfrm>
          <a:prstGeom prst="rect">
            <a:avLst/>
          </a:prstGeom>
        </p:spPr>
        <p:txBody>
          <a:bodyPr anchor="t" rtlCol="false" tIns="0" lIns="0" bIns="0" rIns="0">
            <a:spAutoFit/>
          </a:bodyPr>
          <a:lstStyle/>
          <a:p>
            <a:pPr algn="ctr">
              <a:lnSpc>
                <a:spcPts val="2858"/>
              </a:lnSpc>
            </a:pPr>
            <a:r>
              <a:rPr lang="en-US" sz="2381" b="true">
                <a:solidFill>
                  <a:srgbClr val="402B03"/>
                </a:solidFill>
                <a:latin typeface="Migra Ultra-Bold"/>
                <a:ea typeface="Migra Ultra-Bold"/>
                <a:cs typeface="Migra Ultra-Bold"/>
                <a:sym typeface="Migra Ultra-Bold"/>
              </a:rPr>
              <a:t>Marketing Channels</a:t>
            </a:r>
          </a:p>
          <a:p>
            <a:pPr algn="ctr">
              <a:lnSpc>
                <a:spcPts val="2858"/>
              </a:lnSpc>
            </a:pPr>
          </a:p>
          <a:p>
            <a:pPr algn="ctr">
              <a:lnSpc>
                <a:spcPts val="2858"/>
              </a:lnSpc>
            </a:pPr>
            <a:r>
              <a:rPr lang="en-US" sz="2381" b="true">
                <a:solidFill>
                  <a:srgbClr val="402B03"/>
                </a:solidFill>
                <a:latin typeface="Migra Ultra-Bold"/>
                <a:ea typeface="Migra Ultra-Bold"/>
                <a:cs typeface="Migra Ultra-Bold"/>
                <a:sym typeface="Migra Ultra-Bold"/>
              </a:rPr>
              <a:t>lSocial Media: </a:t>
            </a:r>
            <a:r>
              <a:rPr lang="en-US" sz="2381">
                <a:solidFill>
                  <a:srgbClr val="402B03"/>
                </a:solidFill>
                <a:latin typeface="Migra Extra-Light"/>
                <a:ea typeface="Migra Extra-Light"/>
                <a:cs typeface="Migra Extra-Light"/>
                <a:sym typeface="Migra Extra-Light"/>
              </a:rPr>
              <a:t>platforms like Instagram and LinkedIn to reach different psychographic segments</a:t>
            </a:r>
          </a:p>
          <a:p>
            <a:pPr algn="ctr">
              <a:lnSpc>
                <a:spcPts val="2858"/>
              </a:lnSpc>
            </a:pPr>
          </a:p>
          <a:p>
            <a:pPr algn="ctr">
              <a:lnSpc>
                <a:spcPts val="2858"/>
              </a:lnSpc>
            </a:pPr>
            <a:r>
              <a:rPr lang="en-US" sz="2381" b="true">
                <a:solidFill>
                  <a:srgbClr val="402B03"/>
                </a:solidFill>
                <a:latin typeface="Migra Ultra-Bold"/>
                <a:ea typeface="Migra Ultra-Bold"/>
                <a:cs typeface="Migra Ultra-Bold"/>
                <a:sym typeface="Migra Ultra-Bold"/>
              </a:rPr>
              <a:t>Local Community Events: </a:t>
            </a:r>
            <a:r>
              <a:rPr lang="en-US" sz="2381">
                <a:solidFill>
                  <a:srgbClr val="402B03"/>
                </a:solidFill>
                <a:latin typeface="Migra Extra-Light"/>
                <a:ea typeface="Migra Extra-Light"/>
                <a:cs typeface="Migra Extra-Light"/>
                <a:sym typeface="Migra Extra-Light"/>
              </a:rPr>
              <a:t>Participate in local health fairs and community events </a:t>
            </a:r>
          </a:p>
          <a:p>
            <a:pPr algn="ctr">
              <a:lnSpc>
                <a:spcPts val="2858"/>
              </a:lnSpc>
            </a:pP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1924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082811" y="1794020"/>
            <a:ext cx="4830716" cy="2424141"/>
          </a:xfrm>
          <a:custGeom>
            <a:avLst/>
            <a:gdLst/>
            <a:ahLst/>
            <a:cxnLst/>
            <a:rect r="r" b="b" t="t" l="l"/>
            <a:pathLst>
              <a:path h="2424141" w="4830716">
                <a:moveTo>
                  <a:pt x="0" y="0"/>
                </a:moveTo>
                <a:lnTo>
                  <a:pt x="4830716" y="0"/>
                </a:lnTo>
                <a:lnTo>
                  <a:pt x="4830716" y="2424141"/>
                </a:lnTo>
                <a:lnTo>
                  <a:pt x="0" y="2424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6961" y="647844"/>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7889195" y="2765282"/>
            <a:ext cx="3217947" cy="1601337"/>
          </a:xfrm>
          <a:prstGeom prst="rect">
            <a:avLst/>
          </a:prstGeom>
        </p:spPr>
        <p:txBody>
          <a:bodyPr anchor="t" rtlCol="false" tIns="0" lIns="0" bIns="0" rIns="0">
            <a:spAutoFit/>
          </a:bodyPr>
          <a:lstStyle/>
          <a:p>
            <a:pPr algn="ctr">
              <a:lnSpc>
                <a:spcPts val="6121"/>
              </a:lnSpc>
            </a:pPr>
            <a:r>
              <a:rPr lang="en-US" sz="5101" b="true">
                <a:solidFill>
                  <a:srgbClr val="402B03"/>
                </a:solidFill>
                <a:latin typeface="Migra Ultra-Bold"/>
                <a:ea typeface="Migra Ultra-Bold"/>
                <a:cs typeface="Migra Ultra-Bold"/>
                <a:sym typeface="Migra Ultra-Bold"/>
              </a:rPr>
              <a:t>Behavioral</a:t>
            </a:r>
          </a:p>
          <a:p>
            <a:pPr algn="ctr">
              <a:lnSpc>
                <a:spcPts val="6121"/>
              </a:lnSpc>
              <a:spcBef>
                <a:spcPct val="0"/>
              </a:spcBef>
            </a:pPr>
          </a:p>
        </p:txBody>
      </p:sp>
      <p:sp>
        <p:nvSpPr>
          <p:cNvPr name="TextBox 8" id="8"/>
          <p:cNvSpPr txBox="true"/>
          <p:nvPr/>
        </p:nvSpPr>
        <p:spPr>
          <a:xfrm rot="0">
            <a:off x="1352282" y="4212172"/>
            <a:ext cx="7485845" cy="3713482"/>
          </a:xfrm>
          <a:prstGeom prst="rect">
            <a:avLst/>
          </a:prstGeom>
        </p:spPr>
        <p:txBody>
          <a:bodyPr anchor="t" rtlCol="false" tIns="0" lIns="0" bIns="0" rIns="0">
            <a:spAutoFit/>
          </a:bodyPr>
          <a:lstStyle/>
          <a:p>
            <a:pPr algn="ctr">
              <a:lnSpc>
                <a:spcPts val="3999"/>
              </a:lnSpc>
            </a:pPr>
            <a:r>
              <a:rPr lang="en-US" sz="3199" b="true">
                <a:solidFill>
                  <a:srgbClr val="402B03"/>
                </a:solidFill>
                <a:latin typeface="Migra Ultra-Bold"/>
                <a:ea typeface="Migra Ultra-Bold"/>
                <a:cs typeface="Migra Ultra-Bold"/>
                <a:sym typeface="Migra Ultra-Bold"/>
              </a:rPr>
              <a:t>Frequency of Service Use</a:t>
            </a:r>
          </a:p>
          <a:p>
            <a:pPr algn="ctr">
              <a:lnSpc>
                <a:spcPts val="3999"/>
              </a:lnSpc>
            </a:pPr>
          </a:p>
          <a:p>
            <a:pPr algn="ctr">
              <a:lnSpc>
                <a:spcPts val="3999"/>
              </a:lnSpc>
            </a:pPr>
            <a:r>
              <a:rPr lang="en-US" sz="3199" spc="179">
                <a:solidFill>
                  <a:srgbClr val="402B03"/>
                </a:solidFill>
                <a:latin typeface="Migra Extra-Light"/>
                <a:ea typeface="Migra Extra-Light"/>
                <a:cs typeface="Migra Extra-Light"/>
                <a:sym typeface="Migra Extra-Light"/>
              </a:rPr>
              <a:t>lRegular Users</a:t>
            </a:r>
          </a:p>
          <a:p>
            <a:pPr algn="ctr">
              <a:lnSpc>
                <a:spcPts val="3999"/>
              </a:lnSpc>
            </a:pPr>
            <a:r>
              <a:rPr lang="en-US" sz="3199" spc="179">
                <a:solidFill>
                  <a:srgbClr val="402B03"/>
                </a:solidFill>
                <a:latin typeface="Migra Extra-Light"/>
                <a:ea typeface="Migra Extra-Light"/>
                <a:cs typeface="Migra Extra-Light"/>
                <a:sym typeface="Migra Extra-Light"/>
              </a:rPr>
              <a:t>lOccasional Users</a:t>
            </a:r>
          </a:p>
          <a:p>
            <a:pPr algn="ctr">
              <a:lnSpc>
                <a:spcPts val="3999"/>
              </a:lnSpc>
            </a:pPr>
            <a:r>
              <a:rPr lang="en-US" sz="3199" spc="179">
                <a:solidFill>
                  <a:srgbClr val="402B03"/>
                </a:solidFill>
                <a:latin typeface="Migra Extra-Light"/>
                <a:ea typeface="Migra Extra-Light"/>
                <a:cs typeface="Migra Extra-Light"/>
                <a:sym typeface="Migra Extra-Light"/>
              </a:rPr>
              <a:t>lFirst Time Users</a:t>
            </a:r>
          </a:p>
          <a:p>
            <a:pPr algn="ctr">
              <a:lnSpc>
                <a:spcPts val="3999"/>
              </a:lnSpc>
            </a:pPr>
          </a:p>
          <a:p>
            <a:pPr algn="l">
              <a:lnSpc>
                <a:spcPts val="6399"/>
              </a:lnSpc>
            </a:pPr>
          </a:p>
        </p:txBody>
      </p:sp>
      <p:sp>
        <p:nvSpPr>
          <p:cNvPr name="TextBox 9" id="9"/>
          <p:cNvSpPr txBox="true"/>
          <p:nvPr/>
        </p:nvSpPr>
        <p:spPr>
          <a:xfrm rot="0">
            <a:off x="10214377" y="4531227"/>
            <a:ext cx="7504992" cy="3902108"/>
          </a:xfrm>
          <a:prstGeom prst="rect">
            <a:avLst/>
          </a:prstGeom>
        </p:spPr>
        <p:txBody>
          <a:bodyPr anchor="t" rtlCol="false" tIns="0" lIns="0" bIns="0" rIns="0">
            <a:spAutoFit/>
          </a:bodyPr>
          <a:lstStyle/>
          <a:p>
            <a:pPr algn="ctr">
              <a:lnSpc>
                <a:spcPts val="3449"/>
              </a:lnSpc>
            </a:pPr>
            <a:r>
              <a:rPr lang="en-US" sz="2874" b="true">
                <a:solidFill>
                  <a:srgbClr val="402B03"/>
                </a:solidFill>
                <a:latin typeface="Migra Ultra-Bold"/>
                <a:ea typeface="Migra Ultra-Bold"/>
                <a:cs typeface="Migra Ultra-Bold"/>
                <a:sym typeface="Migra Ultra-Bold"/>
              </a:rPr>
              <a:t>Service Type Preference</a:t>
            </a:r>
          </a:p>
          <a:p>
            <a:pPr algn="ctr">
              <a:lnSpc>
                <a:spcPts val="3449"/>
              </a:lnSpc>
            </a:pPr>
          </a:p>
          <a:p>
            <a:pPr algn="ctr">
              <a:lnSpc>
                <a:spcPts val="3449"/>
              </a:lnSpc>
            </a:pPr>
            <a:r>
              <a:rPr lang="en-US" sz="2874">
                <a:solidFill>
                  <a:srgbClr val="402B03"/>
                </a:solidFill>
                <a:latin typeface="Migra Extra-Light"/>
                <a:ea typeface="Migra Extra-Light"/>
                <a:cs typeface="Migra Extra-Light"/>
                <a:sym typeface="Migra Extra-Light"/>
              </a:rPr>
              <a:t>lIndividual therapy</a:t>
            </a:r>
          </a:p>
          <a:p>
            <a:pPr algn="ctr">
              <a:lnSpc>
                <a:spcPts val="3449"/>
              </a:lnSpc>
            </a:pPr>
            <a:r>
              <a:rPr lang="en-US" sz="2874">
                <a:solidFill>
                  <a:srgbClr val="402B03"/>
                </a:solidFill>
                <a:latin typeface="Migra Extra-Light"/>
                <a:ea typeface="Migra Extra-Light"/>
                <a:cs typeface="Migra Extra-Light"/>
                <a:sym typeface="Migra Extra-Light"/>
              </a:rPr>
              <a:t>lGroup Therapy</a:t>
            </a:r>
          </a:p>
          <a:p>
            <a:pPr algn="ctr">
              <a:lnSpc>
                <a:spcPts val="3449"/>
              </a:lnSpc>
            </a:pPr>
            <a:r>
              <a:rPr lang="en-US" sz="2874">
                <a:solidFill>
                  <a:srgbClr val="402B03"/>
                </a:solidFill>
                <a:latin typeface="Migra Extra-Light"/>
                <a:ea typeface="Migra Extra-Light"/>
                <a:cs typeface="Migra Extra-Light"/>
                <a:sym typeface="Migra Extra-Light"/>
              </a:rPr>
              <a:t>lSpecialized programs</a:t>
            </a:r>
          </a:p>
          <a:p>
            <a:pPr algn="ctr">
              <a:lnSpc>
                <a:spcPts val="3449"/>
              </a:lnSpc>
            </a:pPr>
          </a:p>
          <a:p>
            <a:pPr algn="ctr">
              <a:lnSpc>
                <a:spcPts val="5748"/>
              </a:lnSpc>
            </a:pPr>
          </a:p>
          <a:p>
            <a:pPr algn="l">
              <a:lnSpc>
                <a:spcPts val="5748"/>
              </a:lnSpc>
            </a:pPr>
          </a:p>
        </p:txBody>
      </p:sp>
      <p:sp>
        <p:nvSpPr>
          <p:cNvPr name="TextBox 10" id="10"/>
          <p:cNvSpPr txBox="true"/>
          <p:nvPr/>
        </p:nvSpPr>
        <p:spPr>
          <a:xfrm rot="0">
            <a:off x="885461" y="7392255"/>
            <a:ext cx="8419487" cy="4152232"/>
          </a:xfrm>
          <a:prstGeom prst="rect">
            <a:avLst/>
          </a:prstGeom>
        </p:spPr>
        <p:txBody>
          <a:bodyPr anchor="t" rtlCol="false" tIns="0" lIns="0" bIns="0" rIns="0">
            <a:spAutoFit/>
          </a:bodyPr>
          <a:lstStyle/>
          <a:p>
            <a:pPr algn="ctr">
              <a:lnSpc>
                <a:spcPts val="3390"/>
              </a:lnSpc>
            </a:pPr>
            <a:r>
              <a:rPr lang="en-US" sz="2825" b="true">
                <a:solidFill>
                  <a:srgbClr val="402B03"/>
                </a:solidFill>
                <a:latin typeface="Migra Ultra-Bold"/>
                <a:ea typeface="Migra Ultra-Bold"/>
                <a:cs typeface="Migra Ultra-Bold"/>
                <a:sym typeface="Migra Ultra-Bold"/>
              </a:rPr>
              <a:t>Engagement Level</a:t>
            </a:r>
          </a:p>
          <a:p>
            <a:pPr algn="ctr">
              <a:lnSpc>
                <a:spcPts val="3390"/>
              </a:lnSpc>
              <a:spcBef>
                <a:spcPct val="0"/>
              </a:spcBef>
            </a:pPr>
          </a:p>
          <a:p>
            <a:pPr algn="ctr">
              <a:lnSpc>
                <a:spcPts val="3955"/>
              </a:lnSpc>
              <a:spcBef>
                <a:spcPct val="0"/>
              </a:spcBef>
            </a:pPr>
            <a:r>
              <a:rPr lang="en-US" sz="2825" spc="158">
                <a:solidFill>
                  <a:srgbClr val="402B03"/>
                </a:solidFill>
                <a:latin typeface="Migra Extra-Light"/>
                <a:ea typeface="Migra Extra-Light"/>
                <a:cs typeface="Migra Extra-Light"/>
                <a:sym typeface="Migra Extra-Light"/>
              </a:rPr>
              <a:t>Highly Engaged</a:t>
            </a:r>
          </a:p>
          <a:p>
            <a:pPr algn="ctr">
              <a:lnSpc>
                <a:spcPts val="3955"/>
              </a:lnSpc>
              <a:spcBef>
                <a:spcPct val="0"/>
              </a:spcBef>
            </a:pPr>
            <a:r>
              <a:rPr lang="en-US" sz="2825" spc="158">
                <a:solidFill>
                  <a:srgbClr val="402B03"/>
                </a:solidFill>
                <a:latin typeface="Migra Extra-Light"/>
                <a:ea typeface="Migra Extra-Light"/>
                <a:cs typeface="Migra Extra-Light"/>
                <a:sym typeface="Migra Extra-Light"/>
              </a:rPr>
              <a:t>Moderately Engaged</a:t>
            </a:r>
          </a:p>
          <a:p>
            <a:pPr algn="ctr">
              <a:lnSpc>
                <a:spcPts val="3955"/>
              </a:lnSpc>
              <a:spcBef>
                <a:spcPct val="0"/>
              </a:spcBef>
            </a:pPr>
            <a:r>
              <a:rPr lang="en-US" sz="2825" spc="158">
                <a:solidFill>
                  <a:srgbClr val="402B03"/>
                </a:solidFill>
                <a:latin typeface="Migra Extra-Light"/>
                <a:ea typeface="Migra Extra-Light"/>
                <a:cs typeface="Migra Extra-Light"/>
                <a:sym typeface="Migra Extra-Light"/>
              </a:rPr>
              <a:t>Low Engagement</a:t>
            </a:r>
          </a:p>
          <a:p>
            <a:pPr algn="ctr">
              <a:lnSpc>
                <a:spcPts val="3955"/>
              </a:lnSpc>
            </a:pPr>
          </a:p>
          <a:p>
            <a:pPr algn="ctr">
              <a:lnSpc>
                <a:spcPts val="5651"/>
              </a:lnSpc>
              <a:spcBef>
                <a:spcPct val="0"/>
              </a:spcBef>
            </a:pPr>
          </a:p>
          <a:p>
            <a:pPr algn="l">
              <a:lnSpc>
                <a:spcPts val="5651"/>
              </a:lnSpc>
            </a:pPr>
          </a:p>
        </p:txBody>
      </p:sp>
      <p:sp>
        <p:nvSpPr>
          <p:cNvPr name="TextBox 11" id="11"/>
          <p:cNvSpPr txBox="true"/>
          <p:nvPr/>
        </p:nvSpPr>
        <p:spPr>
          <a:xfrm rot="0">
            <a:off x="9645745" y="7392255"/>
            <a:ext cx="8642255" cy="2980661"/>
          </a:xfrm>
          <a:prstGeom prst="rect">
            <a:avLst/>
          </a:prstGeom>
        </p:spPr>
        <p:txBody>
          <a:bodyPr anchor="t" rtlCol="false" tIns="0" lIns="0" bIns="0" rIns="0">
            <a:spAutoFit/>
          </a:bodyPr>
          <a:lstStyle/>
          <a:p>
            <a:pPr algn="ctr">
              <a:lnSpc>
                <a:spcPts val="3195"/>
              </a:lnSpc>
            </a:pPr>
            <a:r>
              <a:rPr lang="en-US" sz="2663" b="true">
                <a:solidFill>
                  <a:srgbClr val="402B03"/>
                </a:solidFill>
                <a:latin typeface="Migra Ultra-Bold"/>
                <a:ea typeface="Migra Ultra-Bold"/>
                <a:cs typeface="Migra Ultra-Bold"/>
                <a:sym typeface="Migra Ultra-Bold"/>
              </a:rPr>
              <a:t>Benefits Sought</a:t>
            </a:r>
          </a:p>
          <a:p>
            <a:pPr algn="ctr">
              <a:lnSpc>
                <a:spcPts val="2715"/>
              </a:lnSpc>
            </a:pPr>
          </a:p>
          <a:p>
            <a:pPr algn="ctr">
              <a:lnSpc>
                <a:spcPts val="3462"/>
              </a:lnSpc>
            </a:pPr>
            <a:r>
              <a:rPr lang="en-US" sz="2263" spc="126">
                <a:solidFill>
                  <a:srgbClr val="402B03"/>
                </a:solidFill>
                <a:latin typeface="Migra Extra-Light"/>
                <a:ea typeface="Migra Extra-Light"/>
                <a:cs typeface="Migra Extra-Light"/>
                <a:sym typeface="Migra Extra-Light"/>
              </a:rPr>
              <a:t>lEmotional Support</a:t>
            </a:r>
          </a:p>
          <a:p>
            <a:pPr algn="ctr">
              <a:lnSpc>
                <a:spcPts val="3462"/>
              </a:lnSpc>
            </a:pPr>
            <a:r>
              <a:rPr lang="en-US" sz="2263" spc="126">
                <a:solidFill>
                  <a:srgbClr val="402B03"/>
                </a:solidFill>
                <a:latin typeface="Migra Extra-Light"/>
                <a:ea typeface="Migra Extra-Light"/>
                <a:cs typeface="Migra Extra-Light"/>
                <a:sym typeface="Migra Extra-Light"/>
              </a:rPr>
              <a:t>lSkill Development </a:t>
            </a:r>
          </a:p>
          <a:p>
            <a:pPr algn="ctr">
              <a:lnSpc>
                <a:spcPts val="3462"/>
              </a:lnSpc>
            </a:pPr>
            <a:r>
              <a:rPr lang="en-US" sz="2263" spc="126">
                <a:solidFill>
                  <a:srgbClr val="402B03"/>
                </a:solidFill>
                <a:latin typeface="Migra Extra-Light"/>
                <a:ea typeface="Migra Extra-Light"/>
                <a:cs typeface="Migra Extra-Light"/>
                <a:sym typeface="Migra Extra-Light"/>
              </a:rPr>
              <a:t>lCrisis Intervention</a:t>
            </a:r>
          </a:p>
          <a:p>
            <a:pPr algn="ctr">
              <a:lnSpc>
                <a:spcPts val="3462"/>
              </a:lnSpc>
            </a:pPr>
            <a:r>
              <a:rPr lang="en-US" sz="2263" spc="126">
                <a:solidFill>
                  <a:srgbClr val="402B03"/>
                </a:solidFill>
                <a:latin typeface="Migra Extra-Light"/>
                <a:ea typeface="Migra Extra-Light"/>
                <a:cs typeface="Migra Extra-Light"/>
                <a:sym typeface="Migra Extra-Light"/>
              </a:rPr>
              <a:t>Preventive Care</a:t>
            </a:r>
          </a:p>
          <a:p>
            <a:pPr algn="l">
              <a:lnSpc>
                <a:spcPts val="4526"/>
              </a:lnSpc>
            </a:pP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912898" y="1770753"/>
            <a:ext cx="5075292" cy="2546874"/>
          </a:xfrm>
          <a:custGeom>
            <a:avLst/>
            <a:gdLst/>
            <a:ahLst/>
            <a:cxnLst/>
            <a:rect r="r" b="b" t="t" l="l"/>
            <a:pathLst>
              <a:path h="2546874" w="5075292">
                <a:moveTo>
                  <a:pt x="0" y="0"/>
                </a:moveTo>
                <a:lnTo>
                  <a:pt x="5075292" y="0"/>
                </a:lnTo>
                <a:lnTo>
                  <a:pt x="5075292" y="2546874"/>
                </a:lnTo>
                <a:lnTo>
                  <a:pt x="0" y="2546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6961" y="647844"/>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7453359" y="2977515"/>
            <a:ext cx="4089621" cy="498966"/>
          </a:xfrm>
          <a:prstGeom prst="rect">
            <a:avLst/>
          </a:prstGeom>
        </p:spPr>
        <p:txBody>
          <a:bodyPr anchor="t" rtlCol="false" tIns="0" lIns="0" bIns="0" rIns="0">
            <a:spAutoFit/>
          </a:bodyPr>
          <a:lstStyle/>
          <a:p>
            <a:pPr algn="ctr">
              <a:lnSpc>
                <a:spcPts val="3706"/>
              </a:lnSpc>
              <a:spcBef>
                <a:spcPct val="0"/>
              </a:spcBef>
            </a:pPr>
            <a:r>
              <a:rPr lang="en-US" b="true" sz="3088">
                <a:solidFill>
                  <a:srgbClr val="402B03"/>
                </a:solidFill>
                <a:latin typeface="Migra Ultra-Bold"/>
                <a:ea typeface="Migra Ultra-Bold"/>
                <a:cs typeface="Migra Ultra-Bold"/>
                <a:sym typeface="Migra Ultra-Bold"/>
              </a:rPr>
              <a:t>Application in Elysium </a:t>
            </a:r>
          </a:p>
        </p:txBody>
      </p:sp>
      <p:sp>
        <p:nvSpPr>
          <p:cNvPr name="TextBox 8" id="8"/>
          <p:cNvSpPr txBox="true"/>
          <p:nvPr/>
        </p:nvSpPr>
        <p:spPr>
          <a:xfrm rot="0">
            <a:off x="681144" y="4625125"/>
            <a:ext cx="8065868" cy="2838121"/>
          </a:xfrm>
          <a:prstGeom prst="rect">
            <a:avLst/>
          </a:prstGeom>
        </p:spPr>
        <p:txBody>
          <a:bodyPr anchor="t" rtlCol="false" tIns="0" lIns="0" bIns="0" rIns="0">
            <a:spAutoFit/>
          </a:bodyPr>
          <a:lstStyle/>
          <a:p>
            <a:pPr algn="ctr">
              <a:lnSpc>
                <a:spcPts val="2805"/>
              </a:lnSpc>
            </a:pPr>
            <a:r>
              <a:rPr lang="en-US" sz="2337" b="true">
                <a:solidFill>
                  <a:srgbClr val="402B03"/>
                </a:solidFill>
                <a:latin typeface="Migra Ultra-Bold"/>
                <a:ea typeface="Migra Ultra-Bold"/>
                <a:cs typeface="Migra Ultra-Bold"/>
                <a:sym typeface="Migra Ultra-Bold"/>
              </a:rPr>
              <a:t>Tailored Communication</a:t>
            </a:r>
          </a:p>
          <a:p>
            <a:pPr algn="ctr">
              <a:lnSpc>
                <a:spcPts val="2805"/>
              </a:lnSpc>
            </a:pPr>
          </a:p>
          <a:p>
            <a:pPr algn="ctr">
              <a:lnSpc>
                <a:spcPts val="2805"/>
              </a:lnSpc>
            </a:pPr>
            <a:r>
              <a:rPr lang="en-US" sz="2337">
                <a:solidFill>
                  <a:srgbClr val="402B03"/>
                </a:solidFill>
                <a:latin typeface="Migra Extra-Light"/>
                <a:ea typeface="Migra Extra-Light"/>
                <a:cs typeface="Migra Extra-Light"/>
                <a:sym typeface="Migra Extra-Light"/>
              </a:rPr>
              <a:t>Create targeted messaging for each behavioral segment ex:use empathetic language and highlight emotional support for clients seeking crisis intervention</a:t>
            </a:r>
          </a:p>
          <a:p>
            <a:pPr algn="ctr">
              <a:lnSpc>
                <a:spcPts val="2805"/>
              </a:lnSpc>
            </a:pPr>
          </a:p>
          <a:p>
            <a:pPr algn="ctr">
              <a:lnSpc>
                <a:spcPts val="2805"/>
              </a:lnSpc>
            </a:pPr>
          </a:p>
          <a:p>
            <a:pPr algn="ctr">
              <a:lnSpc>
                <a:spcPts val="2805"/>
              </a:lnSpc>
            </a:pPr>
          </a:p>
        </p:txBody>
      </p:sp>
      <p:sp>
        <p:nvSpPr>
          <p:cNvPr name="TextBox 9" id="9"/>
          <p:cNvSpPr txBox="true"/>
          <p:nvPr/>
        </p:nvSpPr>
        <p:spPr>
          <a:xfrm rot="0">
            <a:off x="10464085" y="4591623"/>
            <a:ext cx="7051029" cy="2190750"/>
          </a:xfrm>
          <a:prstGeom prst="rect">
            <a:avLst/>
          </a:prstGeom>
        </p:spPr>
        <p:txBody>
          <a:bodyPr anchor="t" rtlCol="false" tIns="0" lIns="0" bIns="0" rIns="0">
            <a:spAutoFit/>
          </a:bodyPr>
          <a:lstStyle/>
          <a:p>
            <a:pPr algn="ctr">
              <a:lnSpc>
                <a:spcPts val="2858"/>
              </a:lnSpc>
            </a:pPr>
            <a:r>
              <a:rPr lang="en-US" sz="2381" b="true">
                <a:solidFill>
                  <a:srgbClr val="402B03"/>
                </a:solidFill>
                <a:latin typeface="Migra Ultra-Bold"/>
                <a:ea typeface="Migra Ultra-Bold"/>
                <a:cs typeface="Migra Ultra-Bold"/>
                <a:sym typeface="Migra Ultra-Bold"/>
              </a:rPr>
              <a:t>Flexible Payment Options</a:t>
            </a:r>
          </a:p>
          <a:p>
            <a:pPr algn="ctr">
              <a:lnSpc>
                <a:spcPts val="2858"/>
              </a:lnSpc>
            </a:pPr>
          </a:p>
          <a:p>
            <a:pPr algn="ctr">
              <a:lnSpc>
                <a:spcPts val="2858"/>
              </a:lnSpc>
            </a:pPr>
            <a:r>
              <a:rPr lang="en-US" sz="2381">
                <a:solidFill>
                  <a:srgbClr val="402B03"/>
                </a:solidFill>
                <a:latin typeface="Migra Extra-Light"/>
                <a:ea typeface="Migra Extra-Light"/>
                <a:cs typeface="Migra Extra-Light"/>
                <a:sym typeface="Migra Extra-Light"/>
              </a:rPr>
              <a:t>insurance coverage, self-pay options, and financial assistance programs to accommodate different paymenex:value, Premium </a:t>
            </a:r>
          </a:p>
          <a:p>
            <a:pPr algn="ctr">
              <a:lnSpc>
                <a:spcPts val="2858"/>
              </a:lnSpc>
            </a:pPr>
          </a:p>
        </p:txBody>
      </p:sp>
      <p:sp>
        <p:nvSpPr>
          <p:cNvPr name="TextBox 10" id="10"/>
          <p:cNvSpPr txBox="true"/>
          <p:nvPr/>
        </p:nvSpPr>
        <p:spPr>
          <a:xfrm rot="0">
            <a:off x="681144" y="7400102"/>
            <a:ext cx="9172751" cy="2828925"/>
          </a:xfrm>
          <a:prstGeom prst="rect">
            <a:avLst/>
          </a:prstGeom>
        </p:spPr>
        <p:txBody>
          <a:bodyPr anchor="t" rtlCol="false" tIns="0" lIns="0" bIns="0" rIns="0">
            <a:spAutoFit/>
          </a:bodyPr>
          <a:lstStyle/>
          <a:p>
            <a:pPr algn="ctr">
              <a:lnSpc>
                <a:spcPts val="3195"/>
              </a:lnSpc>
            </a:pPr>
            <a:r>
              <a:rPr lang="en-US" sz="2663" b="true">
                <a:solidFill>
                  <a:srgbClr val="402B03"/>
                </a:solidFill>
                <a:latin typeface="Migra Ultra-Bold"/>
                <a:ea typeface="Migra Ultra-Bold"/>
                <a:cs typeface="Migra Ultra-Bold"/>
                <a:sym typeface="Migra Ultra-Bold"/>
              </a:rPr>
              <a:t>Educational Content</a:t>
            </a:r>
          </a:p>
          <a:p>
            <a:pPr algn="ctr">
              <a:lnSpc>
                <a:spcPts val="3195"/>
              </a:lnSpc>
            </a:pPr>
          </a:p>
          <a:p>
            <a:pPr algn="ctr">
              <a:lnSpc>
                <a:spcPts val="3195"/>
              </a:lnSpc>
            </a:pPr>
            <a:r>
              <a:rPr lang="en-US" sz="2663">
                <a:solidFill>
                  <a:srgbClr val="402B03"/>
                </a:solidFill>
                <a:latin typeface="Migra Extra-Light"/>
                <a:ea typeface="Migra Extra-Light"/>
                <a:cs typeface="Migra Extra-Light"/>
                <a:sym typeface="Migra Extra-Light"/>
              </a:rPr>
              <a:t>Share articles, webinars, and workshops on stress management for young professionals, parenting support for parents, and coping strategies for those in crisis</a:t>
            </a:r>
          </a:p>
          <a:p>
            <a:pPr algn="ctr">
              <a:lnSpc>
                <a:spcPts val="3195"/>
              </a:lnSpc>
            </a:pPr>
          </a:p>
          <a:p>
            <a:pPr algn="ctr">
              <a:lnSpc>
                <a:spcPts val="3195"/>
              </a:lnSpc>
            </a:pPr>
          </a:p>
        </p:txBody>
      </p:sp>
      <p:sp>
        <p:nvSpPr>
          <p:cNvPr name="TextBox 11" id="11"/>
          <p:cNvSpPr txBox="true"/>
          <p:nvPr/>
        </p:nvSpPr>
        <p:spPr>
          <a:xfrm rot="0">
            <a:off x="10464085" y="7300089"/>
            <a:ext cx="7405198" cy="2638425"/>
          </a:xfrm>
          <a:prstGeom prst="rect">
            <a:avLst/>
          </a:prstGeom>
        </p:spPr>
        <p:txBody>
          <a:bodyPr anchor="t" rtlCol="false" tIns="0" lIns="0" bIns="0" rIns="0">
            <a:spAutoFit/>
          </a:bodyPr>
          <a:lstStyle/>
          <a:p>
            <a:pPr algn="ctr">
              <a:lnSpc>
                <a:spcPts val="2858"/>
              </a:lnSpc>
            </a:pPr>
            <a:r>
              <a:rPr lang="en-US" sz="2381" b="true">
                <a:solidFill>
                  <a:srgbClr val="402B03"/>
                </a:solidFill>
                <a:latin typeface="Migra Ultra-Bold"/>
                <a:ea typeface="Migra Ultra-Bold"/>
                <a:cs typeface="Migra Ultra-Bold"/>
                <a:sym typeface="Migra Ultra-Bold"/>
              </a:rPr>
              <a:t>Customized Services</a:t>
            </a:r>
          </a:p>
          <a:p>
            <a:pPr algn="ctr">
              <a:lnSpc>
                <a:spcPts val="2858"/>
              </a:lnSpc>
            </a:pPr>
          </a:p>
          <a:p>
            <a:pPr algn="ctr">
              <a:lnSpc>
                <a:spcPts val="3098"/>
              </a:lnSpc>
            </a:pPr>
            <a:r>
              <a:rPr lang="en-US" sz="2581">
                <a:solidFill>
                  <a:srgbClr val="402B03"/>
                </a:solidFill>
                <a:latin typeface="Migra Extra-Light"/>
                <a:ea typeface="Migra Extra-Light"/>
                <a:cs typeface="Migra Extra-Light"/>
                <a:sym typeface="Migra Extra-Light"/>
              </a:rPr>
              <a:t>Offer packages for regular users, introduce introductory sessions for first-time users, and provide specialized programs for those seeking particular types of therapy</a:t>
            </a:r>
          </a:p>
          <a:p>
            <a:pPr algn="ctr">
              <a:lnSpc>
                <a:spcPts val="2858"/>
              </a:lnSpc>
            </a:pPr>
          </a:p>
          <a:p>
            <a:pPr algn="ctr">
              <a:lnSpc>
                <a:spcPts val="2858"/>
              </a:lnSpc>
            </a:pP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082811" y="1794020"/>
            <a:ext cx="4830716" cy="2424141"/>
          </a:xfrm>
          <a:custGeom>
            <a:avLst/>
            <a:gdLst/>
            <a:ahLst/>
            <a:cxnLst/>
            <a:rect r="r" b="b" t="t" l="l"/>
            <a:pathLst>
              <a:path h="2424141" w="4830716">
                <a:moveTo>
                  <a:pt x="0" y="0"/>
                </a:moveTo>
                <a:lnTo>
                  <a:pt x="4830716" y="0"/>
                </a:lnTo>
                <a:lnTo>
                  <a:pt x="4830716" y="2424141"/>
                </a:lnTo>
                <a:lnTo>
                  <a:pt x="0" y="2424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6961" y="647844"/>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7742417" y="2765282"/>
            <a:ext cx="3511504" cy="1601337"/>
          </a:xfrm>
          <a:prstGeom prst="rect">
            <a:avLst/>
          </a:prstGeom>
        </p:spPr>
        <p:txBody>
          <a:bodyPr anchor="t" rtlCol="false" tIns="0" lIns="0" bIns="0" rIns="0">
            <a:spAutoFit/>
          </a:bodyPr>
          <a:lstStyle/>
          <a:p>
            <a:pPr algn="ctr">
              <a:lnSpc>
                <a:spcPts val="6121"/>
              </a:lnSpc>
            </a:pPr>
            <a:r>
              <a:rPr lang="en-US" sz="5101" b="true">
                <a:solidFill>
                  <a:srgbClr val="402B03"/>
                </a:solidFill>
                <a:latin typeface="Migra Ultra-Bold"/>
                <a:ea typeface="Migra Ultra-Bold"/>
                <a:cs typeface="Migra Ultra-Bold"/>
                <a:sym typeface="Migra Ultra-Bold"/>
              </a:rPr>
              <a:t>Positioning </a:t>
            </a:r>
          </a:p>
          <a:p>
            <a:pPr algn="ctr">
              <a:lnSpc>
                <a:spcPts val="6121"/>
              </a:lnSpc>
              <a:spcBef>
                <a:spcPct val="0"/>
              </a:spcBef>
            </a:pPr>
          </a:p>
        </p:txBody>
      </p:sp>
      <p:sp>
        <p:nvSpPr>
          <p:cNvPr name="TextBox 8" id="8"/>
          <p:cNvSpPr txBox="true"/>
          <p:nvPr/>
        </p:nvSpPr>
        <p:spPr>
          <a:xfrm rot="0">
            <a:off x="1057275" y="4833344"/>
            <a:ext cx="17105558" cy="5251255"/>
          </a:xfrm>
          <a:prstGeom prst="rect">
            <a:avLst/>
          </a:prstGeom>
        </p:spPr>
        <p:txBody>
          <a:bodyPr anchor="t" rtlCol="false" tIns="0" lIns="0" bIns="0" rIns="0">
            <a:spAutoFit/>
          </a:bodyPr>
          <a:lstStyle/>
          <a:p>
            <a:pPr algn="ctr">
              <a:lnSpc>
                <a:spcPts val="4187"/>
              </a:lnSpc>
            </a:pPr>
          </a:p>
          <a:p>
            <a:pPr algn="ctr">
              <a:lnSpc>
                <a:spcPts val="4187"/>
              </a:lnSpc>
            </a:pPr>
            <a:r>
              <a:rPr lang="en-US" sz="3489">
                <a:solidFill>
                  <a:srgbClr val="402B03"/>
                </a:solidFill>
                <a:latin typeface="Migra Extra-Light"/>
                <a:ea typeface="Migra Extra-Light"/>
                <a:cs typeface="Migra Extra-Light"/>
                <a:sym typeface="Migra Extra-Light"/>
              </a:rPr>
              <a:t>Our mental health center in NewCairo is dedicated to providing compassionate, high-quality mental health services tailored to meet the diverse needs of our community in Cairo using the best techniques applied in the best mental health centers in Greece. We offer a safe, inclusive, and supportive environment where individuals and families can find the care and resources they need to thrive. We offer experts from Greece on regular basis.</a:t>
            </a:r>
          </a:p>
          <a:p>
            <a:pPr algn="ctr">
              <a:lnSpc>
                <a:spcPts val="4187"/>
              </a:lnSpc>
            </a:pPr>
          </a:p>
          <a:p>
            <a:pPr algn="ctr">
              <a:lnSpc>
                <a:spcPts val="6978"/>
              </a:lnSpc>
            </a:pPr>
          </a:p>
          <a:p>
            <a:pPr algn="l">
              <a:lnSpc>
                <a:spcPts val="6978"/>
              </a:lnSpc>
            </a:pP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912898" y="1770753"/>
            <a:ext cx="5075292" cy="2546874"/>
          </a:xfrm>
          <a:custGeom>
            <a:avLst/>
            <a:gdLst/>
            <a:ahLst/>
            <a:cxnLst/>
            <a:rect r="r" b="b" t="t" l="l"/>
            <a:pathLst>
              <a:path h="2546874" w="5075292">
                <a:moveTo>
                  <a:pt x="0" y="0"/>
                </a:moveTo>
                <a:lnTo>
                  <a:pt x="5075292" y="0"/>
                </a:lnTo>
                <a:lnTo>
                  <a:pt x="5075292" y="2546874"/>
                </a:lnTo>
                <a:lnTo>
                  <a:pt x="0" y="2546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6961" y="647844"/>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7928709" y="2631917"/>
            <a:ext cx="3043671" cy="1685710"/>
          </a:xfrm>
          <a:prstGeom prst="rect">
            <a:avLst/>
          </a:prstGeom>
        </p:spPr>
        <p:txBody>
          <a:bodyPr anchor="t" rtlCol="false" tIns="0" lIns="0" bIns="0" rIns="0">
            <a:spAutoFit/>
          </a:bodyPr>
          <a:lstStyle/>
          <a:p>
            <a:pPr algn="ctr">
              <a:lnSpc>
                <a:spcPts val="4327"/>
              </a:lnSpc>
            </a:pPr>
            <a:r>
              <a:rPr lang="en-US" sz="3606" b="true">
                <a:solidFill>
                  <a:srgbClr val="402B03"/>
                </a:solidFill>
                <a:latin typeface="Migra Ultra-Bold"/>
                <a:ea typeface="Migra Ultra-Bold"/>
                <a:cs typeface="Migra Ultra-Bold"/>
                <a:sym typeface="Migra Ultra-Bold"/>
              </a:rPr>
              <a:t>Key Elements of Positioning</a:t>
            </a:r>
          </a:p>
          <a:p>
            <a:pPr algn="ctr">
              <a:lnSpc>
                <a:spcPts val="4327"/>
              </a:lnSpc>
              <a:spcBef>
                <a:spcPct val="0"/>
              </a:spcBef>
            </a:pPr>
          </a:p>
        </p:txBody>
      </p:sp>
      <p:sp>
        <p:nvSpPr>
          <p:cNvPr name="TextBox 8" id="8"/>
          <p:cNvSpPr txBox="true"/>
          <p:nvPr/>
        </p:nvSpPr>
        <p:spPr>
          <a:xfrm rot="0">
            <a:off x="311777" y="4717677"/>
            <a:ext cx="17664446" cy="5686111"/>
          </a:xfrm>
          <a:prstGeom prst="rect">
            <a:avLst/>
          </a:prstGeom>
        </p:spPr>
        <p:txBody>
          <a:bodyPr anchor="t" rtlCol="false" tIns="0" lIns="0" bIns="0" rIns="0">
            <a:spAutoFit/>
          </a:bodyPr>
          <a:lstStyle/>
          <a:p>
            <a:pPr algn="ctr">
              <a:lnSpc>
                <a:spcPts val="2962"/>
              </a:lnSpc>
            </a:pPr>
            <a:r>
              <a:rPr lang="en-US" sz="2469" b="true">
                <a:solidFill>
                  <a:srgbClr val="402B03"/>
                </a:solidFill>
                <a:latin typeface="Migra Ultra-Bold"/>
                <a:ea typeface="Migra Ultra-Bold"/>
                <a:cs typeface="Migra Ultra-Bold"/>
                <a:sym typeface="Migra Ultra-Bold"/>
              </a:rPr>
              <a:t>Compassionate and Inclusive Care:</a:t>
            </a:r>
            <a:r>
              <a:rPr lang="en-US" sz="2469">
                <a:solidFill>
                  <a:srgbClr val="402B03"/>
                </a:solidFill>
                <a:latin typeface="Migra Extra-Light"/>
                <a:ea typeface="Migra Extra-Light"/>
                <a:cs typeface="Migra Extra-Light"/>
                <a:sym typeface="Migra Extra-Light"/>
              </a:rPr>
              <a:t>Emphasize a welcoming and non-judgmental atmosphere for all clients</a:t>
            </a:r>
          </a:p>
          <a:p>
            <a:pPr algn="ctr">
              <a:lnSpc>
                <a:spcPts val="2962"/>
              </a:lnSpc>
            </a:pPr>
          </a:p>
          <a:p>
            <a:pPr algn="ctr">
              <a:lnSpc>
                <a:spcPts val="2962"/>
              </a:lnSpc>
            </a:pPr>
            <a:r>
              <a:rPr lang="en-US" sz="2469" b="true">
                <a:solidFill>
                  <a:srgbClr val="402B03"/>
                </a:solidFill>
                <a:latin typeface="Migra Ultra-Bold"/>
                <a:ea typeface="Migra Ultra-Bold"/>
                <a:cs typeface="Migra Ultra-Bold"/>
                <a:sym typeface="Migra Ultra-Bold"/>
              </a:rPr>
              <a:t>High-Quality Professional Services: </a:t>
            </a:r>
            <a:r>
              <a:rPr lang="en-US" sz="2469">
                <a:solidFill>
                  <a:srgbClr val="402B03"/>
                </a:solidFill>
                <a:latin typeface="Migra Extra-Light"/>
                <a:ea typeface="Migra Extra-Light"/>
                <a:cs typeface="Migra Extra-Light"/>
                <a:sym typeface="Migra Extra-Light"/>
              </a:rPr>
              <a:t>the best care applying techniques from Greece.</a:t>
            </a:r>
          </a:p>
          <a:p>
            <a:pPr algn="ctr">
              <a:lnSpc>
                <a:spcPts val="2962"/>
              </a:lnSpc>
            </a:pPr>
          </a:p>
          <a:p>
            <a:pPr algn="ctr">
              <a:lnSpc>
                <a:spcPts val="2962"/>
              </a:lnSpc>
            </a:pPr>
            <a:r>
              <a:rPr lang="en-US" sz="2469" b="true">
                <a:solidFill>
                  <a:srgbClr val="402B03"/>
                </a:solidFill>
                <a:latin typeface="Migra Ultra-Bold"/>
                <a:ea typeface="Migra Ultra-Bold"/>
                <a:cs typeface="Migra Ultra-Bold"/>
                <a:sym typeface="Migra Ultra-Bold"/>
              </a:rPr>
              <a:t>Accessibility and Convenience:</a:t>
            </a:r>
            <a:r>
              <a:rPr lang="en-US" sz="2469">
                <a:solidFill>
                  <a:srgbClr val="402B03"/>
                </a:solidFill>
                <a:latin typeface="Migra Extra-Light"/>
                <a:ea typeface="Migra Extra-Light"/>
                <a:cs typeface="Migra Extra-Light"/>
                <a:sym typeface="Migra Extra-Light"/>
              </a:rPr>
              <a:t>Offer flexible scheduling to accommodate the busy lifestyles of young professionals and parents and relocation for workshops and group therapy too.</a:t>
            </a:r>
          </a:p>
          <a:p>
            <a:pPr algn="ctr">
              <a:lnSpc>
                <a:spcPts val="2962"/>
              </a:lnSpc>
            </a:pPr>
          </a:p>
          <a:p>
            <a:pPr algn="ctr">
              <a:lnSpc>
                <a:spcPts val="2962"/>
              </a:lnSpc>
            </a:pPr>
            <a:r>
              <a:rPr lang="en-US" sz="2469" b="true">
                <a:solidFill>
                  <a:srgbClr val="402B03"/>
                </a:solidFill>
                <a:latin typeface="Migra Ultra-Bold"/>
                <a:ea typeface="Migra Ultra-Bold"/>
                <a:cs typeface="Migra Ultra-Bold"/>
                <a:sym typeface="Migra Ultra-Bold"/>
              </a:rPr>
              <a:t>Holistic and Personalized Approach:</a:t>
            </a:r>
            <a:r>
              <a:rPr lang="en-US" sz="2469">
                <a:solidFill>
                  <a:srgbClr val="402B03"/>
                </a:solidFill>
                <a:latin typeface="Migra Extra-Light"/>
                <a:ea typeface="Migra Extra-Light"/>
                <a:cs typeface="Migra Extra-Light"/>
                <a:sym typeface="Migra Extra-Light"/>
              </a:rPr>
              <a:t>Provide personalized treatment plans </a:t>
            </a:r>
          </a:p>
          <a:p>
            <a:pPr algn="ctr">
              <a:lnSpc>
                <a:spcPts val="2962"/>
              </a:lnSpc>
            </a:pPr>
          </a:p>
          <a:p>
            <a:pPr algn="ctr">
              <a:lnSpc>
                <a:spcPts val="2962"/>
              </a:lnSpc>
            </a:pPr>
            <a:r>
              <a:rPr lang="en-US" sz="2469" b="true">
                <a:solidFill>
                  <a:srgbClr val="402B03"/>
                </a:solidFill>
                <a:latin typeface="Migra Ultra-Bold"/>
                <a:ea typeface="Migra Ultra-Bold"/>
                <a:cs typeface="Migra Ultra-Bold"/>
                <a:sym typeface="Migra Ultra-Bold"/>
              </a:rPr>
              <a:t>Community Engagement and Support:</a:t>
            </a:r>
            <a:r>
              <a:rPr lang="en-US" sz="2469">
                <a:solidFill>
                  <a:srgbClr val="402B03"/>
                </a:solidFill>
                <a:latin typeface="Migra Extra-Light"/>
                <a:ea typeface="Migra Extra-Light"/>
                <a:cs typeface="Migra Extra-Light"/>
                <a:sym typeface="Migra Extra-Light"/>
              </a:rPr>
              <a:t>Position the center as an integral part of the New Cairo community </a:t>
            </a:r>
          </a:p>
          <a:p>
            <a:pPr algn="ctr">
              <a:lnSpc>
                <a:spcPts val="2962"/>
              </a:lnSpc>
            </a:pPr>
          </a:p>
          <a:p>
            <a:pPr algn="ctr">
              <a:lnSpc>
                <a:spcPts val="2962"/>
              </a:lnSpc>
            </a:pPr>
            <a:r>
              <a:rPr lang="en-US" sz="2469" b="true">
                <a:solidFill>
                  <a:srgbClr val="402B03"/>
                </a:solidFill>
                <a:latin typeface="Migra Ultra-Bold"/>
                <a:ea typeface="Migra Ultra-Bold"/>
                <a:cs typeface="Migra Ultra-Bold"/>
                <a:sym typeface="Migra Ultra-Bold"/>
              </a:rPr>
              <a:t>Tagline:  “ Your Path to Mental Well-Being “</a:t>
            </a:r>
          </a:p>
          <a:p>
            <a:pPr algn="ctr">
              <a:lnSpc>
                <a:spcPts val="3211"/>
              </a:lnSpc>
            </a:pPr>
          </a:p>
          <a:p>
            <a:pPr algn="ctr">
              <a:lnSpc>
                <a:spcPts val="2962"/>
              </a:lnSpc>
            </a:pPr>
          </a:p>
          <a:p>
            <a:pPr algn="ctr">
              <a:lnSpc>
                <a:spcPts val="2962"/>
              </a:lnSpc>
            </a:pP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820096" y="1664739"/>
            <a:ext cx="6802227" cy="881380"/>
          </a:xfrm>
          <a:prstGeom prst="rect">
            <a:avLst/>
          </a:prstGeom>
        </p:spPr>
        <p:txBody>
          <a:bodyPr anchor="t" rtlCol="false" tIns="0" lIns="0" bIns="0" rIns="0">
            <a:spAutoFit/>
          </a:bodyPr>
          <a:lstStyle/>
          <a:p>
            <a:pPr algn="just" marL="0" indent="0" lvl="0">
              <a:lnSpc>
                <a:spcPts val="6200"/>
              </a:lnSpc>
              <a:spcBef>
                <a:spcPct val="0"/>
              </a:spcBef>
            </a:pPr>
            <a:r>
              <a:rPr lang="en-US" b="true" sz="6200" strike="noStrike" u="none">
                <a:solidFill>
                  <a:srgbClr val="402B03"/>
                </a:solidFill>
                <a:latin typeface="Migra Ultra-Bold"/>
                <a:ea typeface="Migra Ultra-Bold"/>
                <a:cs typeface="Migra Ultra-Bold"/>
                <a:sym typeface="Migra Ultra-Bold"/>
              </a:rPr>
              <a:t>ACTION PLAN</a:t>
            </a:r>
          </a:p>
        </p:txBody>
      </p:sp>
      <p:sp>
        <p:nvSpPr>
          <p:cNvPr name="Freeform 3" id="3"/>
          <p:cNvSpPr/>
          <p:nvPr/>
        </p:nvSpPr>
        <p:spPr>
          <a:xfrm flipH="false" flipV="false" rot="0">
            <a:off x="323468" y="3911378"/>
            <a:ext cx="7298855" cy="2464244"/>
          </a:xfrm>
          <a:custGeom>
            <a:avLst/>
            <a:gdLst/>
            <a:ahLst/>
            <a:cxnLst/>
            <a:rect r="r" b="b" t="t" l="l"/>
            <a:pathLst>
              <a:path h="2464244" w="7298855">
                <a:moveTo>
                  <a:pt x="0" y="0"/>
                </a:moveTo>
                <a:lnTo>
                  <a:pt x="7298855" y="0"/>
                </a:lnTo>
                <a:lnTo>
                  <a:pt x="7298855" y="2464244"/>
                </a:lnTo>
                <a:lnTo>
                  <a:pt x="0" y="24642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82274" y="668933"/>
            <a:ext cx="7298855" cy="2464244"/>
          </a:xfrm>
          <a:custGeom>
            <a:avLst/>
            <a:gdLst/>
            <a:ahLst/>
            <a:cxnLst/>
            <a:rect r="r" b="b" t="t" l="l"/>
            <a:pathLst>
              <a:path h="2464244" w="7298855">
                <a:moveTo>
                  <a:pt x="0" y="0"/>
                </a:moveTo>
                <a:lnTo>
                  <a:pt x="7298856" y="0"/>
                </a:lnTo>
                <a:lnTo>
                  <a:pt x="7298856" y="2464244"/>
                </a:lnTo>
                <a:lnTo>
                  <a:pt x="0" y="24642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573566" y="3133177"/>
            <a:ext cx="7298855" cy="2464244"/>
          </a:xfrm>
          <a:custGeom>
            <a:avLst/>
            <a:gdLst/>
            <a:ahLst/>
            <a:cxnLst/>
            <a:rect r="r" b="b" t="t" l="l"/>
            <a:pathLst>
              <a:path h="2464244" w="7298855">
                <a:moveTo>
                  <a:pt x="0" y="0"/>
                </a:moveTo>
                <a:lnTo>
                  <a:pt x="7298855" y="0"/>
                </a:lnTo>
                <a:lnTo>
                  <a:pt x="7298855" y="2464244"/>
                </a:lnTo>
                <a:lnTo>
                  <a:pt x="0" y="24642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64858" y="5597421"/>
            <a:ext cx="7298855" cy="2464244"/>
          </a:xfrm>
          <a:custGeom>
            <a:avLst/>
            <a:gdLst/>
            <a:ahLst/>
            <a:cxnLst/>
            <a:rect r="r" b="b" t="t" l="l"/>
            <a:pathLst>
              <a:path h="2464244" w="7298855">
                <a:moveTo>
                  <a:pt x="0" y="0"/>
                </a:moveTo>
                <a:lnTo>
                  <a:pt x="7298855" y="0"/>
                </a:lnTo>
                <a:lnTo>
                  <a:pt x="7298855" y="2464243"/>
                </a:lnTo>
                <a:lnTo>
                  <a:pt x="0" y="246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960445" y="8026178"/>
            <a:ext cx="6320685" cy="2133993"/>
          </a:xfrm>
          <a:custGeom>
            <a:avLst/>
            <a:gdLst/>
            <a:ahLst/>
            <a:cxnLst/>
            <a:rect r="r" b="b" t="t" l="l"/>
            <a:pathLst>
              <a:path h="2133993" w="6320685">
                <a:moveTo>
                  <a:pt x="0" y="0"/>
                </a:moveTo>
                <a:lnTo>
                  <a:pt x="6320685" y="0"/>
                </a:lnTo>
                <a:lnTo>
                  <a:pt x="6320685" y="2133993"/>
                </a:lnTo>
                <a:lnTo>
                  <a:pt x="0" y="2133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78913" y="7542916"/>
            <a:ext cx="8127715" cy="2744084"/>
          </a:xfrm>
          <a:custGeom>
            <a:avLst/>
            <a:gdLst/>
            <a:ahLst/>
            <a:cxnLst/>
            <a:rect r="r" b="b" t="t" l="l"/>
            <a:pathLst>
              <a:path h="2744084" w="8127715">
                <a:moveTo>
                  <a:pt x="0" y="0"/>
                </a:moveTo>
                <a:lnTo>
                  <a:pt x="8127714" y="0"/>
                </a:lnTo>
                <a:lnTo>
                  <a:pt x="8127714" y="2744084"/>
                </a:lnTo>
                <a:lnTo>
                  <a:pt x="0" y="2744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821098" y="6364639"/>
            <a:ext cx="4303595" cy="1452982"/>
          </a:xfrm>
          <a:custGeom>
            <a:avLst/>
            <a:gdLst/>
            <a:ahLst/>
            <a:cxnLst/>
            <a:rect r="r" b="b" t="t" l="l"/>
            <a:pathLst>
              <a:path h="1452982" w="4303595">
                <a:moveTo>
                  <a:pt x="0" y="0"/>
                </a:moveTo>
                <a:lnTo>
                  <a:pt x="4303595" y="0"/>
                </a:lnTo>
                <a:lnTo>
                  <a:pt x="4303595" y="1452983"/>
                </a:lnTo>
                <a:lnTo>
                  <a:pt x="0" y="14529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478913" y="6657108"/>
            <a:ext cx="4987966" cy="600075"/>
          </a:xfrm>
          <a:prstGeom prst="rect">
            <a:avLst/>
          </a:prstGeom>
        </p:spPr>
        <p:txBody>
          <a:bodyPr anchor="t" rtlCol="false" tIns="0" lIns="0" bIns="0" rIns="0">
            <a:spAutoFit/>
          </a:bodyPr>
          <a:lstStyle/>
          <a:p>
            <a:pPr algn="ctr" marL="0" indent="0" lvl="0">
              <a:lnSpc>
                <a:spcPts val="4439"/>
              </a:lnSpc>
              <a:spcBef>
                <a:spcPct val="0"/>
              </a:spcBef>
            </a:pPr>
            <a:r>
              <a:rPr lang="en-US" b="true" sz="3699" strike="noStrike" u="none">
                <a:solidFill>
                  <a:srgbClr val="21372D"/>
                </a:solidFill>
                <a:latin typeface="Migra Ultra-Bold"/>
                <a:ea typeface="Migra Ultra-Bold"/>
                <a:cs typeface="Migra Ultra-Bold"/>
                <a:sym typeface="Migra Ultra-Bold"/>
              </a:rPr>
              <a:t>6.KPIs</a:t>
            </a:r>
          </a:p>
        </p:txBody>
      </p:sp>
      <p:sp>
        <p:nvSpPr>
          <p:cNvPr name="TextBox 11" id="11"/>
          <p:cNvSpPr txBox="true"/>
          <p:nvPr/>
        </p:nvSpPr>
        <p:spPr>
          <a:xfrm rot="0">
            <a:off x="2023390" y="8338884"/>
            <a:ext cx="7390157" cy="1162050"/>
          </a:xfrm>
          <a:prstGeom prst="rect">
            <a:avLst/>
          </a:prstGeom>
        </p:spPr>
        <p:txBody>
          <a:bodyPr anchor="t" rtlCol="false" tIns="0" lIns="0" bIns="0" rIns="0">
            <a:spAutoFit/>
          </a:bodyPr>
          <a:lstStyle/>
          <a:p>
            <a:pPr algn="ctr" marL="0" indent="0" lvl="0">
              <a:lnSpc>
                <a:spcPts val="4439"/>
              </a:lnSpc>
              <a:spcBef>
                <a:spcPct val="0"/>
              </a:spcBef>
            </a:pPr>
            <a:r>
              <a:rPr lang="en-US" b="true" sz="3699" strike="noStrike" u="none">
                <a:solidFill>
                  <a:srgbClr val="21372D"/>
                </a:solidFill>
                <a:latin typeface="Migra Ultra-Bold"/>
                <a:ea typeface="Migra Ultra-Bold"/>
                <a:cs typeface="Migra Ultra-Bold"/>
                <a:sym typeface="Migra Ultra-Bold"/>
              </a:rPr>
              <a:t>5. Resources Required</a:t>
            </a:r>
          </a:p>
          <a:p>
            <a:pPr algn="ctr" marL="0" indent="0" lvl="0">
              <a:lnSpc>
                <a:spcPts val="4439"/>
              </a:lnSpc>
              <a:spcBef>
                <a:spcPct val="0"/>
              </a:spcBef>
            </a:pPr>
          </a:p>
        </p:txBody>
      </p:sp>
      <p:sp>
        <p:nvSpPr>
          <p:cNvPr name="TextBox 12" id="12"/>
          <p:cNvSpPr txBox="true"/>
          <p:nvPr/>
        </p:nvSpPr>
        <p:spPr>
          <a:xfrm rot="0">
            <a:off x="10884455" y="8976064"/>
            <a:ext cx="4987966" cy="1162050"/>
          </a:xfrm>
          <a:prstGeom prst="rect">
            <a:avLst/>
          </a:prstGeom>
        </p:spPr>
        <p:txBody>
          <a:bodyPr anchor="t" rtlCol="false" tIns="0" lIns="0" bIns="0" rIns="0">
            <a:spAutoFit/>
          </a:bodyPr>
          <a:lstStyle/>
          <a:p>
            <a:pPr algn="ctr" marL="0" indent="0" lvl="0">
              <a:lnSpc>
                <a:spcPts val="4439"/>
              </a:lnSpc>
              <a:spcBef>
                <a:spcPct val="0"/>
              </a:spcBef>
            </a:pPr>
            <a:r>
              <a:rPr lang="en-US" b="true" sz="3699" strike="noStrike" u="none">
                <a:solidFill>
                  <a:srgbClr val="21372D"/>
                </a:solidFill>
                <a:latin typeface="Migra Ultra-Bold"/>
                <a:ea typeface="Migra Ultra-Bold"/>
                <a:cs typeface="Migra Ultra-Bold"/>
                <a:sym typeface="Migra Ultra-Bold"/>
              </a:rPr>
              <a:t>4. Timeline</a:t>
            </a:r>
          </a:p>
          <a:p>
            <a:pPr algn="ctr" marL="0" indent="0" lvl="0">
              <a:lnSpc>
                <a:spcPts val="4439"/>
              </a:lnSpc>
              <a:spcBef>
                <a:spcPct val="0"/>
              </a:spcBef>
            </a:pPr>
          </a:p>
        </p:txBody>
      </p:sp>
      <p:sp>
        <p:nvSpPr>
          <p:cNvPr name="TextBox 13" id="13"/>
          <p:cNvSpPr txBox="true"/>
          <p:nvPr/>
        </p:nvSpPr>
        <p:spPr>
          <a:xfrm rot="0">
            <a:off x="8573566" y="6491056"/>
            <a:ext cx="6304646" cy="1162050"/>
          </a:xfrm>
          <a:prstGeom prst="rect">
            <a:avLst/>
          </a:prstGeom>
        </p:spPr>
        <p:txBody>
          <a:bodyPr anchor="t" rtlCol="false" tIns="0" lIns="0" bIns="0" rIns="0">
            <a:spAutoFit/>
          </a:bodyPr>
          <a:lstStyle/>
          <a:p>
            <a:pPr algn="ctr" marL="0" indent="0" lvl="0">
              <a:lnSpc>
                <a:spcPts val="4439"/>
              </a:lnSpc>
              <a:spcBef>
                <a:spcPct val="0"/>
              </a:spcBef>
            </a:pPr>
            <a:r>
              <a:rPr lang="en-US" b="true" sz="3699" strike="noStrike" u="none">
                <a:solidFill>
                  <a:srgbClr val="21372D"/>
                </a:solidFill>
                <a:latin typeface="Migra Ultra-Bold"/>
                <a:ea typeface="Migra Ultra-Bold"/>
                <a:cs typeface="Migra Ultra-Bold"/>
                <a:sym typeface="Migra Ultra-Bold"/>
              </a:rPr>
              <a:t>3. Responsibilities</a:t>
            </a:r>
          </a:p>
          <a:p>
            <a:pPr algn="ctr" marL="0" indent="0" lvl="0">
              <a:lnSpc>
                <a:spcPts val="4439"/>
              </a:lnSpc>
              <a:spcBef>
                <a:spcPct val="0"/>
              </a:spcBef>
            </a:pPr>
          </a:p>
        </p:txBody>
      </p:sp>
      <p:sp>
        <p:nvSpPr>
          <p:cNvPr name="TextBox 14" id="14"/>
          <p:cNvSpPr txBox="true"/>
          <p:nvPr/>
        </p:nvSpPr>
        <p:spPr>
          <a:xfrm rot="0">
            <a:off x="8812731" y="4048098"/>
            <a:ext cx="7059690" cy="600075"/>
          </a:xfrm>
          <a:prstGeom prst="rect">
            <a:avLst/>
          </a:prstGeom>
        </p:spPr>
        <p:txBody>
          <a:bodyPr anchor="t" rtlCol="false" tIns="0" lIns="0" bIns="0" rIns="0">
            <a:spAutoFit/>
          </a:bodyPr>
          <a:lstStyle/>
          <a:p>
            <a:pPr algn="ctr" marL="0" indent="0" lvl="0">
              <a:lnSpc>
                <a:spcPts val="4439"/>
              </a:lnSpc>
              <a:spcBef>
                <a:spcPct val="0"/>
              </a:spcBef>
            </a:pPr>
            <a:r>
              <a:rPr lang="en-US" b="true" sz="3699" strike="noStrike" u="none">
                <a:solidFill>
                  <a:srgbClr val="21372D"/>
                </a:solidFill>
                <a:latin typeface="Migra Ultra-Bold"/>
                <a:ea typeface="Migra Ultra-Bold"/>
                <a:cs typeface="Migra Ultra-Bold"/>
                <a:sym typeface="Migra Ultra-Bold"/>
              </a:rPr>
              <a:t>2.Tasks or Activities</a:t>
            </a:r>
          </a:p>
        </p:txBody>
      </p:sp>
      <p:sp>
        <p:nvSpPr>
          <p:cNvPr name="TextBox 15" id="15"/>
          <p:cNvSpPr txBox="true"/>
          <p:nvPr/>
        </p:nvSpPr>
        <p:spPr>
          <a:xfrm rot="0">
            <a:off x="10137719" y="1379307"/>
            <a:ext cx="4987966" cy="1162050"/>
          </a:xfrm>
          <a:prstGeom prst="rect">
            <a:avLst/>
          </a:prstGeom>
        </p:spPr>
        <p:txBody>
          <a:bodyPr anchor="t" rtlCol="false" tIns="0" lIns="0" bIns="0" rIns="0">
            <a:spAutoFit/>
          </a:bodyPr>
          <a:lstStyle/>
          <a:p>
            <a:pPr algn="ctr" marL="0" indent="0" lvl="0">
              <a:lnSpc>
                <a:spcPts val="4439"/>
              </a:lnSpc>
              <a:spcBef>
                <a:spcPct val="0"/>
              </a:spcBef>
            </a:pPr>
            <a:r>
              <a:rPr lang="en-US" b="true" sz="3699" strike="noStrike" u="none">
                <a:solidFill>
                  <a:srgbClr val="21372D"/>
                </a:solidFill>
                <a:latin typeface="Migra Ultra-Bold"/>
                <a:ea typeface="Migra Ultra-Bold"/>
                <a:cs typeface="Migra Ultra-Bold"/>
                <a:sym typeface="Migra Ultra-Bold"/>
              </a:rPr>
              <a:t>1. Objectives</a:t>
            </a:r>
          </a:p>
          <a:p>
            <a:pPr algn="ctr" marL="0" indent="0" lvl="0">
              <a:lnSpc>
                <a:spcPts val="4439"/>
              </a:lnSpc>
              <a:spcBef>
                <a:spcPct val="0"/>
              </a:spcBef>
            </a:pPr>
          </a:p>
        </p:txBody>
      </p:sp>
      <p:sp>
        <p:nvSpPr>
          <p:cNvPr name="TextBox 16" id="16"/>
          <p:cNvSpPr txBox="true"/>
          <p:nvPr/>
        </p:nvSpPr>
        <p:spPr>
          <a:xfrm rot="0">
            <a:off x="807759" y="4610073"/>
            <a:ext cx="6814565" cy="600075"/>
          </a:xfrm>
          <a:prstGeom prst="rect">
            <a:avLst/>
          </a:prstGeom>
        </p:spPr>
        <p:txBody>
          <a:bodyPr anchor="t" rtlCol="false" tIns="0" lIns="0" bIns="0" rIns="0">
            <a:spAutoFit/>
          </a:bodyPr>
          <a:lstStyle/>
          <a:p>
            <a:pPr algn="ctr" marL="0" indent="0" lvl="0">
              <a:lnSpc>
                <a:spcPts val="4439"/>
              </a:lnSpc>
              <a:spcBef>
                <a:spcPct val="0"/>
              </a:spcBef>
            </a:pPr>
            <a:r>
              <a:rPr lang="en-US" b="true" sz="3699" strike="noStrike" u="none">
                <a:solidFill>
                  <a:srgbClr val="21372D"/>
                </a:solidFill>
                <a:latin typeface="Migra Ultra-Bold"/>
                <a:ea typeface="Migra Ultra-Bold"/>
                <a:cs typeface="Migra Ultra-Bold"/>
                <a:sym typeface="Migra Ultra-Bold"/>
              </a:rPr>
              <a:t>7- Risks &amp; Challenges</a:t>
            </a:r>
          </a:p>
        </p:txBody>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388" y="8932272"/>
            <a:ext cx="1088869" cy="1740924"/>
          </a:xfrm>
          <a:custGeom>
            <a:avLst/>
            <a:gdLst/>
            <a:ahLst/>
            <a:cxnLst/>
            <a:rect r="r" b="b" t="t" l="l"/>
            <a:pathLst>
              <a:path h="1740924" w="1088869">
                <a:moveTo>
                  <a:pt x="0" y="0"/>
                </a:moveTo>
                <a:lnTo>
                  <a:pt x="1088869" y="0"/>
                </a:lnTo>
                <a:lnTo>
                  <a:pt x="1088869" y="1740924"/>
                </a:lnTo>
                <a:lnTo>
                  <a:pt x="0" y="1740924"/>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734411" y="8904878"/>
            <a:ext cx="6503911" cy="5699791"/>
          </a:xfrm>
          <a:custGeom>
            <a:avLst/>
            <a:gdLst/>
            <a:ahLst/>
            <a:cxnLst/>
            <a:rect r="r" b="b" t="t" l="l"/>
            <a:pathLst>
              <a:path h="5699791" w="6503911">
                <a:moveTo>
                  <a:pt x="6503911" y="5699791"/>
                </a:moveTo>
                <a:lnTo>
                  <a:pt x="0" y="5699791"/>
                </a:lnTo>
                <a:lnTo>
                  <a:pt x="0" y="0"/>
                </a:lnTo>
                <a:lnTo>
                  <a:pt x="6503911" y="0"/>
                </a:lnTo>
                <a:lnTo>
                  <a:pt x="6503911" y="5699791"/>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true" rot="0">
            <a:off x="16766002" y="-689827"/>
            <a:ext cx="2147453" cy="1881950"/>
          </a:xfrm>
          <a:custGeom>
            <a:avLst/>
            <a:gdLst/>
            <a:ahLst/>
            <a:cxnLst/>
            <a:rect r="r" b="b" t="t" l="l"/>
            <a:pathLst>
              <a:path h="1881950" w="2147453">
                <a:moveTo>
                  <a:pt x="2147453" y="1881950"/>
                </a:moveTo>
                <a:lnTo>
                  <a:pt x="0" y="1881950"/>
                </a:lnTo>
                <a:lnTo>
                  <a:pt x="0" y="0"/>
                </a:lnTo>
                <a:lnTo>
                  <a:pt x="2147453" y="0"/>
                </a:lnTo>
                <a:lnTo>
                  <a:pt x="2147453" y="188195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857030" y="1778595"/>
            <a:ext cx="2762959" cy="4611395"/>
            <a:chOff x="0" y="0"/>
            <a:chExt cx="694666" cy="1159401"/>
          </a:xfrm>
        </p:grpSpPr>
        <p:sp>
          <p:nvSpPr>
            <p:cNvPr name="Freeform 6" id="6"/>
            <p:cNvSpPr/>
            <p:nvPr/>
          </p:nvSpPr>
          <p:spPr>
            <a:xfrm flipH="false" flipV="false" rot="0">
              <a:off x="0" y="0"/>
              <a:ext cx="694666" cy="1159401"/>
            </a:xfrm>
            <a:custGeom>
              <a:avLst/>
              <a:gdLst/>
              <a:ahLst/>
              <a:cxnLst/>
              <a:rect r="r" b="b" t="t" l="l"/>
              <a:pathLst>
                <a:path h="1159401" w="694666">
                  <a:moveTo>
                    <a:pt x="44833" y="0"/>
                  </a:moveTo>
                  <a:lnTo>
                    <a:pt x="649833" y="0"/>
                  </a:lnTo>
                  <a:cubicBezTo>
                    <a:pt x="674593" y="0"/>
                    <a:pt x="694666" y="20072"/>
                    <a:pt x="694666" y="44833"/>
                  </a:cubicBezTo>
                  <a:lnTo>
                    <a:pt x="694666" y="1114569"/>
                  </a:lnTo>
                  <a:cubicBezTo>
                    <a:pt x="694666" y="1139329"/>
                    <a:pt x="674593" y="1159401"/>
                    <a:pt x="649833" y="1159401"/>
                  </a:cubicBezTo>
                  <a:lnTo>
                    <a:pt x="44833" y="1159401"/>
                  </a:lnTo>
                  <a:cubicBezTo>
                    <a:pt x="32942" y="1159401"/>
                    <a:pt x="21539" y="1154678"/>
                    <a:pt x="13131" y="1146270"/>
                  </a:cubicBezTo>
                  <a:cubicBezTo>
                    <a:pt x="4723" y="1137862"/>
                    <a:pt x="0" y="1126459"/>
                    <a:pt x="0" y="1114569"/>
                  </a:cubicBezTo>
                  <a:lnTo>
                    <a:pt x="0" y="44833"/>
                  </a:lnTo>
                  <a:cubicBezTo>
                    <a:pt x="0" y="20072"/>
                    <a:pt x="20072" y="0"/>
                    <a:pt x="44833" y="0"/>
                  </a:cubicBezTo>
                  <a:close/>
                </a:path>
              </a:pathLst>
            </a:custGeom>
            <a:solidFill>
              <a:srgbClr val="E0D1BE"/>
            </a:solidFill>
          </p:spPr>
        </p:sp>
        <p:sp>
          <p:nvSpPr>
            <p:cNvPr name="TextBox 7" id="7"/>
            <p:cNvSpPr txBox="true"/>
            <p:nvPr/>
          </p:nvSpPr>
          <p:spPr>
            <a:xfrm>
              <a:off x="0" y="9525"/>
              <a:ext cx="694666" cy="1149876"/>
            </a:xfrm>
            <a:prstGeom prst="rect">
              <a:avLst/>
            </a:prstGeom>
          </p:spPr>
          <p:txBody>
            <a:bodyPr anchor="ctr" rtlCol="false" tIns="50800" lIns="50800" bIns="50800" rIns="50800"/>
            <a:lstStyle/>
            <a:p>
              <a:pPr algn="ctr">
                <a:lnSpc>
                  <a:spcPts val="1919"/>
                </a:lnSpc>
              </a:pPr>
            </a:p>
          </p:txBody>
        </p:sp>
      </p:grpSp>
      <p:sp>
        <p:nvSpPr>
          <p:cNvPr name="TextBox 8" id="8"/>
          <p:cNvSpPr txBox="true"/>
          <p:nvPr/>
        </p:nvSpPr>
        <p:spPr>
          <a:xfrm rot="0">
            <a:off x="1209825" y="1960021"/>
            <a:ext cx="1941236" cy="383685"/>
          </a:xfrm>
          <a:prstGeom prst="rect">
            <a:avLst/>
          </a:prstGeom>
        </p:spPr>
        <p:txBody>
          <a:bodyPr anchor="t" rtlCol="false" tIns="0" lIns="0" bIns="0" rIns="0">
            <a:spAutoFit/>
          </a:bodyPr>
          <a:lstStyle/>
          <a:p>
            <a:pPr algn="ctr" marL="0" indent="0" lvl="0">
              <a:lnSpc>
                <a:spcPts val="2872"/>
              </a:lnSpc>
            </a:pPr>
            <a:r>
              <a:rPr lang="en-US" b="true" sz="2393">
                <a:solidFill>
                  <a:srgbClr val="21372D"/>
                </a:solidFill>
                <a:latin typeface="Migra Ultra-Bold"/>
                <a:ea typeface="Migra Ultra-Bold"/>
                <a:cs typeface="Migra Ultra-Bold"/>
                <a:sym typeface="Migra Ultra-Bold"/>
              </a:rPr>
              <a:t>Key Partners</a:t>
            </a:r>
          </a:p>
        </p:txBody>
      </p:sp>
      <p:sp>
        <p:nvSpPr>
          <p:cNvPr name="TextBox 9" id="9"/>
          <p:cNvSpPr txBox="true"/>
          <p:nvPr/>
        </p:nvSpPr>
        <p:spPr>
          <a:xfrm rot="0">
            <a:off x="694090" y="2875475"/>
            <a:ext cx="2992574" cy="3232894"/>
          </a:xfrm>
          <a:prstGeom prst="rect">
            <a:avLst/>
          </a:prstGeom>
        </p:spPr>
        <p:txBody>
          <a:bodyPr anchor="t" rtlCol="false" tIns="0" lIns="0" bIns="0" rIns="0">
            <a:spAutoFit/>
          </a:bodyPr>
          <a:lstStyle/>
          <a:p>
            <a:pPr algn="ctr">
              <a:lnSpc>
                <a:spcPts val="2953"/>
              </a:lnSpc>
            </a:pPr>
            <a:r>
              <a:rPr lang="en-US" sz="2109">
                <a:solidFill>
                  <a:srgbClr val="4B463A"/>
                </a:solidFill>
                <a:latin typeface="Migra Extra-Light"/>
                <a:ea typeface="Migra Extra-Light"/>
                <a:cs typeface="Migra Extra-Light"/>
                <a:sym typeface="Migra Extra-Light"/>
              </a:rPr>
              <a:t>schools</a:t>
            </a:r>
          </a:p>
          <a:p>
            <a:pPr algn="ctr">
              <a:lnSpc>
                <a:spcPts val="2953"/>
              </a:lnSpc>
            </a:pPr>
            <a:r>
              <a:rPr lang="en-US" sz="2109">
                <a:solidFill>
                  <a:srgbClr val="4B463A"/>
                </a:solidFill>
                <a:latin typeface="Migra Extra-Light"/>
                <a:ea typeface="Migra Extra-Light"/>
                <a:cs typeface="Migra Extra-Light"/>
                <a:sym typeface="Migra Extra-Light"/>
              </a:rPr>
              <a:t>Universities</a:t>
            </a:r>
          </a:p>
          <a:p>
            <a:pPr algn="ctr">
              <a:lnSpc>
                <a:spcPts val="2953"/>
              </a:lnSpc>
            </a:pPr>
            <a:r>
              <a:rPr lang="en-US" sz="2109">
                <a:solidFill>
                  <a:srgbClr val="4B463A"/>
                </a:solidFill>
                <a:latin typeface="Migra Extra-Light"/>
                <a:ea typeface="Migra Extra-Light"/>
                <a:cs typeface="Migra Extra-Light"/>
                <a:sym typeface="Migra Extra-Light"/>
              </a:rPr>
              <a:t>rehab centers </a:t>
            </a:r>
          </a:p>
          <a:p>
            <a:pPr algn="ctr">
              <a:lnSpc>
                <a:spcPts val="2953"/>
              </a:lnSpc>
            </a:pPr>
            <a:r>
              <a:rPr lang="en-US" sz="2109">
                <a:solidFill>
                  <a:srgbClr val="4B463A"/>
                </a:solidFill>
                <a:latin typeface="Migra Extra-Light"/>
                <a:ea typeface="Migra Extra-Light"/>
                <a:cs typeface="Migra Extra-Light"/>
                <a:sym typeface="Migra Extra-Light"/>
              </a:rPr>
              <a:t>Companies </a:t>
            </a:r>
          </a:p>
          <a:p>
            <a:pPr algn="ctr">
              <a:lnSpc>
                <a:spcPts val="2953"/>
              </a:lnSpc>
            </a:pPr>
            <a:r>
              <a:rPr lang="en-US" sz="2109">
                <a:solidFill>
                  <a:srgbClr val="4B463A"/>
                </a:solidFill>
                <a:latin typeface="Migra Extra-Light"/>
                <a:ea typeface="Migra Extra-Light"/>
                <a:cs typeface="Migra Extra-Light"/>
                <a:sym typeface="Migra Extra-Light"/>
              </a:rPr>
              <a:t>clubs </a:t>
            </a:r>
          </a:p>
          <a:p>
            <a:pPr algn="ctr">
              <a:lnSpc>
                <a:spcPts val="2953"/>
              </a:lnSpc>
            </a:pPr>
            <a:r>
              <a:rPr lang="en-US" sz="2109">
                <a:solidFill>
                  <a:srgbClr val="4B463A"/>
                </a:solidFill>
                <a:latin typeface="Migra Extra-Light"/>
                <a:ea typeface="Migra Extra-Light"/>
                <a:cs typeface="Migra Extra-Light"/>
                <a:sym typeface="Migra Extra-Light"/>
              </a:rPr>
              <a:t>Hospitals </a:t>
            </a:r>
          </a:p>
          <a:p>
            <a:pPr algn="ctr">
              <a:lnSpc>
                <a:spcPts val="2953"/>
              </a:lnSpc>
            </a:pPr>
            <a:r>
              <a:rPr lang="en-US" sz="2109">
                <a:solidFill>
                  <a:srgbClr val="4B463A"/>
                </a:solidFill>
                <a:latin typeface="Migra Extra-Light"/>
                <a:ea typeface="Migra Extra-Light"/>
                <a:cs typeface="Migra Extra-Light"/>
                <a:sym typeface="Migra Extra-Light"/>
              </a:rPr>
              <a:t>Orphanages </a:t>
            </a:r>
          </a:p>
          <a:p>
            <a:pPr algn="ctr">
              <a:lnSpc>
                <a:spcPts val="2953"/>
              </a:lnSpc>
            </a:pPr>
            <a:r>
              <a:rPr lang="en-US" sz="2109">
                <a:solidFill>
                  <a:srgbClr val="4B463A"/>
                </a:solidFill>
                <a:latin typeface="Migra Extra-Light"/>
                <a:ea typeface="Migra Extra-Light"/>
                <a:cs typeface="Migra Extra-Light"/>
                <a:sym typeface="Migra Extra-Light"/>
              </a:rPr>
              <a:t>Elderly homes</a:t>
            </a:r>
          </a:p>
          <a:p>
            <a:pPr algn="ctr">
              <a:lnSpc>
                <a:spcPts val="2242"/>
              </a:lnSpc>
            </a:pPr>
          </a:p>
        </p:txBody>
      </p:sp>
      <p:grpSp>
        <p:nvGrpSpPr>
          <p:cNvPr name="Group 10" id="10"/>
          <p:cNvGrpSpPr/>
          <p:nvPr/>
        </p:nvGrpSpPr>
        <p:grpSpPr>
          <a:xfrm rot="0">
            <a:off x="3981939" y="1752841"/>
            <a:ext cx="2996757" cy="2316160"/>
            <a:chOff x="0" y="0"/>
            <a:chExt cx="875715" cy="676830"/>
          </a:xfrm>
        </p:grpSpPr>
        <p:sp>
          <p:nvSpPr>
            <p:cNvPr name="Freeform 11" id="11"/>
            <p:cNvSpPr/>
            <p:nvPr/>
          </p:nvSpPr>
          <p:spPr>
            <a:xfrm flipH="false" flipV="false" rot="0">
              <a:off x="0" y="0"/>
              <a:ext cx="875715" cy="676830"/>
            </a:xfrm>
            <a:custGeom>
              <a:avLst/>
              <a:gdLst/>
              <a:ahLst/>
              <a:cxnLst/>
              <a:rect r="r" b="b" t="t" l="l"/>
              <a:pathLst>
                <a:path h="676830" w="875715">
                  <a:moveTo>
                    <a:pt x="41335" y="0"/>
                  </a:moveTo>
                  <a:lnTo>
                    <a:pt x="834380" y="0"/>
                  </a:lnTo>
                  <a:cubicBezTo>
                    <a:pt x="857208" y="0"/>
                    <a:pt x="875715" y="18506"/>
                    <a:pt x="875715" y="41335"/>
                  </a:cubicBezTo>
                  <a:lnTo>
                    <a:pt x="875715" y="635495"/>
                  </a:lnTo>
                  <a:cubicBezTo>
                    <a:pt x="875715" y="658324"/>
                    <a:pt x="857208" y="676830"/>
                    <a:pt x="834380" y="676830"/>
                  </a:cubicBezTo>
                  <a:lnTo>
                    <a:pt x="41335" y="676830"/>
                  </a:lnTo>
                  <a:cubicBezTo>
                    <a:pt x="18506" y="676830"/>
                    <a:pt x="0" y="658324"/>
                    <a:pt x="0" y="635495"/>
                  </a:cubicBezTo>
                  <a:lnTo>
                    <a:pt x="0" y="41335"/>
                  </a:lnTo>
                  <a:cubicBezTo>
                    <a:pt x="0" y="18506"/>
                    <a:pt x="18506" y="0"/>
                    <a:pt x="41335" y="0"/>
                  </a:cubicBezTo>
                  <a:close/>
                </a:path>
              </a:pathLst>
            </a:custGeom>
            <a:solidFill>
              <a:srgbClr val="E0D1BE"/>
            </a:solidFill>
            <a:ln cap="sq">
              <a:noFill/>
              <a:prstDash val="solid"/>
              <a:miter/>
            </a:ln>
          </p:spPr>
        </p:sp>
        <p:sp>
          <p:nvSpPr>
            <p:cNvPr name="TextBox 12" id="12"/>
            <p:cNvSpPr txBox="true"/>
            <p:nvPr/>
          </p:nvSpPr>
          <p:spPr>
            <a:xfrm>
              <a:off x="0" y="9525"/>
              <a:ext cx="875715" cy="667305"/>
            </a:xfrm>
            <a:prstGeom prst="rect">
              <a:avLst/>
            </a:prstGeom>
          </p:spPr>
          <p:txBody>
            <a:bodyPr anchor="ctr" rtlCol="false" tIns="50800" lIns="50800" bIns="50800" rIns="50800"/>
            <a:lstStyle/>
            <a:p>
              <a:pPr algn="ctr" marL="0" indent="0" lvl="0">
                <a:lnSpc>
                  <a:spcPts val="1919"/>
                </a:lnSpc>
                <a:spcBef>
                  <a:spcPct val="0"/>
                </a:spcBef>
              </a:pPr>
            </a:p>
          </p:txBody>
        </p:sp>
      </p:grpSp>
      <p:grpSp>
        <p:nvGrpSpPr>
          <p:cNvPr name="Group 13" id="13"/>
          <p:cNvGrpSpPr/>
          <p:nvPr/>
        </p:nvGrpSpPr>
        <p:grpSpPr>
          <a:xfrm rot="0">
            <a:off x="3981939" y="4228988"/>
            <a:ext cx="2996757" cy="2327867"/>
            <a:chOff x="0" y="0"/>
            <a:chExt cx="875715" cy="680251"/>
          </a:xfrm>
        </p:grpSpPr>
        <p:sp>
          <p:nvSpPr>
            <p:cNvPr name="Freeform 14" id="14"/>
            <p:cNvSpPr/>
            <p:nvPr/>
          </p:nvSpPr>
          <p:spPr>
            <a:xfrm flipH="false" flipV="false" rot="0">
              <a:off x="0" y="0"/>
              <a:ext cx="875715" cy="680251"/>
            </a:xfrm>
            <a:custGeom>
              <a:avLst/>
              <a:gdLst/>
              <a:ahLst/>
              <a:cxnLst/>
              <a:rect r="r" b="b" t="t" l="l"/>
              <a:pathLst>
                <a:path h="680251" w="875715">
                  <a:moveTo>
                    <a:pt x="41335" y="0"/>
                  </a:moveTo>
                  <a:lnTo>
                    <a:pt x="834380" y="0"/>
                  </a:lnTo>
                  <a:cubicBezTo>
                    <a:pt x="857208" y="0"/>
                    <a:pt x="875715" y="18506"/>
                    <a:pt x="875715" y="41335"/>
                  </a:cubicBezTo>
                  <a:lnTo>
                    <a:pt x="875715" y="638916"/>
                  </a:lnTo>
                  <a:cubicBezTo>
                    <a:pt x="875715" y="661745"/>
                    <a:pt x="857208" y="680251"/>
                    <a:pt x="834380" y="680251"/>
                  </a:cubicBezTo>
                  <a:lnTo>
                    <a:pt x="41335" y="680251"/>
                  </a:lnTo>
                  <a:cubicBezTo>
                    <a:pt x="18506" y="680251"/>
                    <a:pt x="0" y="661745"/>
                    <a:pt x="0" y="638916"/>
                  </a:cubicBezTo>
                  <a:lnTo>
                    <a:pt x="0" y="41335"/>
                  </a:lnTo>
                  <a:cubicBezTo>
                    <a:pt x="0" y="18506"/>
                    <a:pt x="18506" y="0"/>
                    <a:pt x="41335" y="0"/>
                  </a:cubicBezTo>
                  <a:close/>
                </a:path>
              </a:pathLst>
            </a:custGeom>
            <a:solidFill>
              <a:srgbClr val="E0D1BE"/>
            </a:solidFill>
            <a:ln cap="sq">
              <a:noFill/>
              <a:prstDash val="solid"/>
              <a:miter/>
            </a:ln>
          </p:spPr>
        </p:sp>
        <p:sp>
          <p:nvSpPr>
            <p:cNvPr name="TextBox 15" id="15"/>
            <p:cNvSpPr txBox="true"/>
            <p:nvPr/>
          </p:nvSpPr>
          <p:spPr>
            <a:xfrm>
              <a:off x="0" y="9525"/>
              <a:ext cx="875715" cy="670726"/>
            </a:xfrm>
            <a:prstGeom prst="rect">
              <a:avLst/>
            </a:prstGeom>
          </p:spPr>
          <p:txBody>
            <a:bodyPr anchor="ctr" rtlCol="false" tIns="50800" lIns="50800" bIns="50800" rIns="50800"/>
            <a:lstStyle/>
            <a:p>
              <a:pPr algn="ctr">
                <a:lnSpc>
                  <a:spcPts val="1919"/>
                </a:lnSpc>
              </a:pPr>
            </a:p>
            <a:p>
              <a:pPr algn="ctr">
                <a:lnSpc>
                  <a:spcPts val="2159"/>
                </a:lnSpc>
              </a:pPr>
              <a:r>
                <a:rPr lang="en-US" sz="1799">
                  <a:solidFill>
                    <a:srgbClr val="000000"/>
                  </a:solidFill>
                  <a:latin typeface="Migra Extra-Light"/>
                  <a:ea typeface="Migra Extra-Light"/>
                  <a:cs typeface="Migra Extra-Light"/>
                  <a:sym typeface="Migra Extra-Light"/>
                </a:rPr>
                <a:t>website </a:t>
              </a:r>
            </a:p>
            <a:p>
              <a:pPr algn="ctr">
                <a:lnSpc>
                  <a:spcPts val="2159"/>
                </a:lnSpc>
              </a:pPr>
              <a:r>
                <a:rPr lang="en-US" sz="1799">
                  <a:solidFill>
                    <a:srgbClr val="000000"/>
                  </a:solidFill>
                  <a:latin typeface="Migra Extra-Light"/>
                  <a:ea typeface="Migra Extra-Light"/>
                  <a:cs typeface="Migra Extra-Light"/>
                  <a:sym typeface="Migra Extra-Light"/>
                </a:rPr>
                <a:t>Location </a:t>
              </a:r>
            </a:p>
            <a:p>
              <a:pPr algn="ctr">
                <a:lnSpc>
                  <a:spcPts val="2159"/>
                </a:lnSpc>
              </a:pPr>
              <a:r>
                <a:rPr lang="en-US" sz="1799">
                  <a:solidFill>
                    <a:srgbClr val="402B03"/>
                  </a:solidFill>
                  <a:latin typeface="Migra Extra-Light"/>
                  <a:ea typeface="Migra Extra-Light"/>
                  <a:cs typeface="Migra Extra-Light"/>
                  <a:sym typeface="Migra Extra-Light"/>
                </a:rPr>
                <a:t>3 instructors </a:t>
              </a:r>
            </a:p>
            <a:p>
              <a:pPr algn="ctr">
                <a:lnSpc>
                  <a:spcPts val="2159"/>
                </a:lnSpc>
              </a:pPr>
              <a:r>
                <a:rPr lang="en-US" sz="1799">
                  <a:solidFill>
                    <a:srgbClr val="000000"/>
                  </a:solidFill>
                  <a:latin typeface="Migra Extra-Light"/>
                  <a:ea typeface="Migra Extra-Light"/>
                  <a:cs typeface="Migra Extra-Light"/>
                  <a:sym typeface="Migra Extra-Light"/>
                </a:rPr>
                <a:t>3 Therapist </a:t>
              </a:r>
            </a:p>
            <a:p>
              <a:pPr algn="ctr">
                <a:lnSpc>
                  <a:spcPts val="2159"/>
                </a:lnSpc>
              </a:pPr>
              <a:r>
                <a:rPr lang="en-US" sz="1799">
                  <a:solidFill>
                    <a:srgbClr val="000000"/>
                  </a:solidFill>
                  <a:latin typeface="Migra Extra-Light"/>
                  <a:ea typeface="Migra Extra-Light"/>
                  <a:cs typeface="Migra Extra-Light"/>
                  <a:sym typeface="Migra Extra-Light"/>
                </a:rPr>
                <a:t>fund raiser “ partners “</a:t>
              </a:r>
            </a:p>
            <a:p>
              <a:pPr algn="ctr">
                <a:lnSpc>
                  <a:spcPts val="2159"/>
                </a:lnSpc>
              </a:pPr>
              <a:r>
                <a:rPr lang="en-US" sz="1799">
                  <a:solidFill>
                    <a:srgbClr val="000000"/>
                  </a:solidFill>
                  <a:latin typeface="Migra Extra-Light"/>
                  <a:ea typeface="Migra Extra-Light"/>
                  <a:cs typeface="Migra Extra-Light"/>
                  <a:sym typeface="Migra Extra-Light"/>
                </a:rPr>
                <a:t> 3 admins </a:t>
              </a:r>
            </a:p>
            <a:p>
              <a:pPr algn="ctr" marL="0" indent="0" lvl="0">
                <a:lnSpc>
                  <a:spcPts val="2159"/>
                </a:lnSpc>
                <a:spcBef>
                  <a:spcPct val="0"/>
                </a:spcBef>
              </a:pPr>
              <a:r>
                <a:rPr lang="en-US" sz="1799">
                  <a:solidFill>
                    <a:srgbClr val="000000"/>
                  </a:solidFill>
                  <a:latin typeface="Migra Extra-Light"/>
                  <a:ea typeface="Migra Extra-Light"/>
                  <a:cs typeface="Migra Extra-Light"/>
                  <a:sym typeface="Migra Extra-Light"/>
                </a:rPr>
                <a:t>1 doctor</a:t>
              </a:r>
            </a:p>
          </p:txBody>
        </p:sp>
      </p:grpSp>
      <p:sp>
        <p:nvSpPr>
          <p:cNvPr name="TextBox 16" id="16"/>
          <p:cNvSpPr txBox="true"/>
          <p:nvPr/>
        </p:nvSpPr>
        <p:spPr>
          <a:xfrm rot="0">
            <a:off x="4600864" y="1843283"/>
            <a:ext cx="2568050" cy="371475"/>
          </a:xfrm>
          <a:prstGeom prst="rect">
            <a:avLst/>
          </a:prstGeom>
        </p:spPr>
        <p:txBody>
          <a:bodyPr anchor="t" rtlCol="false" tIns="0" lIns="0" bIns="0" rIns="0">
            <a:spAutoFit/>
          </a:bodyPr>
          <a:lstStyle/>
          <a:p>
            <a:pPr algn="l" marL="0" indent="0" lvl="0">
              <a:lnSpc>
                <a:spcPts val="2759"/>
              </a:lnSpc>
            </a:pPr>
            <a:r>
              <a:rPr lang="en-US" b="true" sz="2299">
                <a:solidFill>
                  <a:srgbClr val="21372D"/>
                </a:solidFill>
                <a:latin typeface="Migra Ultra-Bold"/>
                <a:ea typeface="Migra Ultra-Bold"/>
                <a:cs typeface="Migra Ultra-Bold"/>
                <a:sym typeface="Migra Ultra-Bold"/>
              </a:rPr>
              <a:t>Key Activities</a:t>
            </a:r>
          </a:p>
        </p:txBody>
      </p:sp>
      <p:sp>
        <p:nvSpPr>
          <p:cNvPr name="TextBox 17" id="17"/>
          <p:cNvSpPr txBox="true"/>
          <p:nvPr/>
        </p:nvSpPr>
        <p:spPr>
          <a:xfrm rot="0">
            <a:off x="4504242" y="4242890"/>
            <a:ext cx="2384334" cy="371475"/>
          </a:xfrm>
          <a:prstGeom prst="rect">
            <a:avLst/>
          </a:prstGeom>
        </p:spPr>
        <p:txBody>
          <a:bodyPr anchor="t" rtlCol="false" tIns="0" lIns="0" bIns="0" rIns="0">
            <a:spAutoFit/>
          </a:bodyPr>
          <a:lstStyle/>
          <a:p>
            <a:pPr algn="l" marL="0" indent="0" lvl="0">
              <a:lnSpc>
                <a:spcPts val="2760"/>
              </a:lnSpc>
              <a:spcBef>
                <a:spcPct val="0"/>
              </a:spcBef>
            </a:pPr>
            <a:r>
              <a:rPr lang="en-US" b="true" sz="2300" strike="noStrike" u="none">
                <a:solidFill>
                  <a:srgbClr val="21372D"/>
                </a:solidFill>
                <a:latin typeface="Migra Ultra-Bold"/>
                <a:ea typeface="Migra Ultra-Bold"/>
                <a:cs typeface="Migra Ultra-Bold"/>
                <a:sym typeface="Migra Ultra-Bold"/>
              </a:rPr>
              <a:t>Key Resources</a:t>
            </a:r>
          </a:p>
        </p:txBody>
      </p:sp>
      <p:sp>
        <p:nvSpPr>
          <p:cNvPr name="TextBox 18" id="18"/>
          <p:cNvSpPr txBox="true"/>
          <p:nvPr/>
        </p:nvSpPr>
        <p:spPr>
          <a:xfrm rot="0">
            <a:off x="4389022" y="2296081"/>
            <a:ext cx="2203934" cy="1699119"/>
          </a:xfrm>
          <a:prstGeom prst="rect">
            <a:avLst/>
          </a:prstGeom>
        </p:spPr>
        <p:txBody>
          <a:bodyPr anchor="t" rtlCol="false" tIns="0" lIns="0" bIns="0" rIns="0">
            <a:spAutoFit/>
          </a:bodyPr>
          <a:lstStyle/>
          <a:p>
            <a:pPr algn="ctr">
              <a:lnSpc>
                <a:spcPts val="2452"/>
              </a:lnSpc>
            </a:pPr>
            <a:r>
              <a:rPr lang="en-US" sz="1751">
                <a:solidFill>
                  <a:srgbClr val="4B463A"/>
                </a:solidFill>
                <a:latin typeface="Migra Extra-Light"/>
                <a:ea typeface="Migra Extra-Light"/>
                <a:cs typeface="Migra Extra-Light"/>
                <a:sym typeface="Migra Extra-Light"/>
              </a:rPr>
              <a:t>Therapy </a:t>
            </a:r>
          </a:p>
          <a:p>
            <a:pPr algn="ctr">
              <a:lnSpc>
                <a:spcPts val="2452"/>
              </a:lnSpc>
            </a:pPr>
            <a:r>
              <a:rPr lang="en-US" sz="1751">
                <a:solidFill>
                  <a:srgbClr val="4B463A"/>
                </a:solidFill>
                <a:latin typeface="Migra Extra-Light"/>
                <a:ea typeface="Migra Extra-Light"/>
                <a:cs typeface="Migra Extra-Light"/>
                <a:sym typeface="Migra Extra-Light"/>
              </a:rPr>
              <a:t>Communication or social </a:t>
            </a:r>
          </a:p>
          <a:p>
            <a:pPr algn="ctr">
              <a:lnSpc>
                <a:spcPts val="2452"/>
              </a:lnSpc>
            </a:pPr>
            <a:r>
              <a:rPr lang="en-US" sz="1751">
                <a:solidFill>
                  <a:srgbClr val="4B463A"/>
                </a:solidFill>
                <a:latin typeface="Migra Extra-Light"/>
                <a:ea typeface="Migra Extra-Light"/>
                <a:cs typeface="Migra Extra-Light"/>
                <a:sym typeface="Migra Extra-Light"/>
              </a:rPr>
              <a:t>coaching</a:t>
            </a:r>
          </a:p>
          <a:p>
            <a:pPr algn="ctr">
              <a:lnSpc>
                <a:spcPts val="2452"/>
              </a:lnSpc>
            </a:pPr>
            <a:r>
              <a:rPr lang="en-US" sz="1751">
                <a:solidFill>
                  <a:srgbClr val="4B463A"/>
                </a:solidFill>
                <a:latin typeface="Migra Extra-Light"/>
                <a:ea typeface="Migra Extra-Light"/>
                <a:cs typeface="Migra Extra-Light"/>
                <a:sym typeface="Migra Extra-Light"/>
              </a:rPr>
              <a:t>yoga</a:t>
            </a:r>
          </a:p>
          <a:p>
            <a:pPr algn="ctr">
              <a:lnSpc>
                <a:spcPts val="2452"/>
              </a:lnSpc>
            </a:pPr>
            <a:r>
              <a:rPr lang="en-US" sz="1751">
                <a:solidFill>
                  <a:srgbClr val="4B463A"/>
                </a:solidFill>
                <a:latin typeface="Migra Extra-Light"/>
                <a:ea typeface="Migra Extra-Light"/>
                <a:cs typeface="Migra Extra-Light"/>
                <a:sym typeface="Migra Extra-Light"/>
              </a:rPr>
              <a:t>workshops and event  </a:t>
            </a:r>
          </a:p>
          <a:p>
            <a:pPr algn="ctr">
              <a:lnSpc>
                <a:spcPts val="1342"/>
              </a:lnSpc>
            </a:pPr>
          </a:p>
        </p:txBody>
      </p:sp>
      <p:grpSp>
        <p:nvGrpSpPr>
          <p:cNvPr name="Group 19" id="19"/>
          <p:cNvGrpSpPr/>
          <p:nvPr/>
        </p:nvGrpSpPr>
        <p:grpSpPr>
          <a:xfrm rot="0">
            <a:off x="7168914" y="1727087"/>
            <a:ext cx="2922407" cy="4804014"/>
            <a:chOff x="0" y="0"/>
            <a:chExt cx="854752" cy="1405088"/>
          </a:xfrm>
        </p:grpSpPr>
        <p:sp>
          <p:nvSpPr>
            <p:cNvPr name="Freeform 20" id="20"/>
            <p:cNvSpPr/>
            <p:nvPr/>
          </p:nvSpPr>
          <p:spPr>
            <a:xfrm flipH="false" flipV="false" rot="0">
              <a:off x="0" y="0"/>
              <a:ext cx="854752" cy="1405088"/>
            </a:xfrm>
            <a:custGeom>
              <a:avLst/>
              <a:gdLst/>
              <a:ahLst/>
              <a:cxnLst/>
              <a:rect r="r" b="b" t="t" l="l"/>
              <a:pathLst>
                <a:path h="1405088" w="854752">
                  <a:moveTo>
                    <a:pt x="42387" y="0"/>
                  </a:moveTo>
                  <a:lnTo>
                    <a:pt x="812365" y="0"/>
                  </a:lnTo>
                  <a:cubicBezTo>
                    <a:pt x="835774" y="0"/>
                    <a:pt x="854752" y="18977"/>
                    <a:pt x="854752" y="42387"/>
                  </a:cubicBezTo>
                  <a:lnTo>
                    <a:pt x="854752" y="1362702"/>
                  </a:lnTo>
                  <a:cubicBezTo>
                    <a:pt x="854752" y="1386111"/>
                    <a:pt x="835774" y="1405088"/>
                    <a:pt x="812365" y="1405088"/>
                  </a:cubicBezTo>
                  <a:lnTo>
                    <a:pt x="42387" y="1405088"/>
                  </a:lnTo>
                  <a:cubicBezTo>
                    <a:pt x="18977" y="1405088"/>
                    <a:pt x="0" y="1386111"/>
                    <a:pt x="0" y="1362702"/>
                  </a:cubicBezTo>
                  <a:lnTo>
                    <a:pt x="0" y="42387"/>
                  </a:lnTo>
                  <a:cubicBezTo>
                    <a:pt x="0" y="18977"/>
                    <a:pt x="18977" y="0"/>
                    <a:pt x="42387" y="0"/>
                  </a:cubicBezTo>
                  <a:close/>
                </a:path>
              </a:pathLst>
            </a:custGeom>
            <a:solidFill>
              <a:srgbClr val="E0D1BE"/>
            </a:solidFill>
            <a:ln cap="sq">
              <a:noFill/>
              <a:prstDash val="solid"/>
              <a:miter/>
            </a:ln>
          </p:spPr>
        </p:sp>
        <p:sp>
          <p:nvSpPr>
            <p:cNvPr name="TextBox 21" id="21"/>
            <p:cNvSpPr txBox="true"/>
            <p:nvPr/>
          </p:nvSpPr>
          <p:spPr>
            <a:xfrm>
              <a:off x="0" y="9525"/>
              <a:ext cx="854752" cy="1395563"/>
            </a:xfrm>
            <a:prstGeom prst="rect">
              <a:avLst/>
            </a:prstGeom>
          </p:spPr>
          <p:txBody>
            <a:bodyPr anchor="ctr" rtlCol="false" tIns="50800" lIns="50800" bIns="50800" rIns="50800"/>
            <a:lstStyle/>
            <a:p>
              <a:pPr algn="ctr" marL="0" indent="0" lvl="0">
                <a:lnSpc>
                  <a:spcPts val="1919"/>
                </a:lnSpc>
                <a:spcBef>
                  <a:spcPct val="0"/>
                </a:spcBef>
              </a:pPr>
            </a:p>
          </p:txBody>
        </p:sp>
      </p:grpSp>
      <p:sp>
        <p:nvSpPr>
          <p:cNvPr name="TextBox 22" id="22"/>
          <p:cNvSpPr txBox="true"/>
          <p:nvPr/>
        </p:nvSpPr>
        <p:spPr>
          <a:xfrm rot="0">
            <a:off x="7340364" y="1843283"/>
            <a:ext cx="2649177" cy="371475"/>
          </a:xfrm>
          <a:prstGeom prst="rect">
            <a:avLst/>
          </a:prstGeom>
        </p:spPr>
        <p:txBody>
          <a:bodyPr anchor="t" rtlCol="false" tIns="0" lIns="0" bIns="0" rIns="0">
            <a:spAutoFit/>
          </a:bodyPr>
          <a:lstStyle/>
          <a:p>
            <a:pPr algn="l" marL="0" indent="0" lvl="0">
              <a:lnSpc>
                <a:spcPts val="2760"/>
              </a:lnSpc>
            </a:pPr>
            <a:r>
              <a:rPr lang="en-US" b="true" sz="2300">
                <a:solidFill>
                  <a:srgbClr val="21372D"/>
                </a:solidFill>
                <a:latin typeface="Migra Ultra-Bold"/>
                <a:ea typeface="Migra Ultra-Bold"/>
                <a:cs typeface="Migra Ultra-Bold"/>
                <a:sym typeface="Migra Ultra-Bold"/>
              </a:rPr>
              <a:t>Value Propositions</a:t>
            </a:r>
          </a:p>
        </p:txBody>
      </p:sp>
      <p:grpSp>
        <p:nvGrpSpPr>
          <p:cNvPr name="Group 23" id="23"/>
          <p:cNvGrpSpPr/>
          <p:nvPr/>
        </p:nvGrpSpPr>
        <p:grpSpPr>
          <a:xfrm rot="0">
            <a:off x="10280063" y="4348005"/>
            <a:ext cx="4265604" cy="2215515"/>
            <a:chOff x="0" y="0"/>
            <a:chExt cx="1077215" cy="559495"/>
          </a:xfrm>
        </p:grpSpPr>
        <p:sp>
          <p:nvSpPr>
            <p:cNvPr name="Freeform 24" id="24"/>
            <p:cNvSpPr/>
            <p:nvPr/>
          </p:nvSpPr>
          <p:spPr>
            <a:xfrm flipH="false" flipV="false" rot="0">
              <a:off x="0" y="0"/>
              <a:ext cx="1077215" cy="559495"/>
            </a:xfrm>
            <a:custGeom>
              <a:avLst/>
              <a:gdLst/>
              <a:ahLst/>
              <a:cxnLst/>
              <a:rect r="r" b="b" t="t" l="l"/>
              <a:pathLst>
                <a:path h="559495" w="1077215">
                  <a:moveTo>
                    <a:pt x="29039" y="0"/>
                  </a:moveTo>
                  <a:lnTo>
                    <a:pt x="1048175" y="0"/>
                  </a:lnTo>
                  <a:cubicBezTo>
                    <a:pt x="1064213" y="0"/>
                    <a:pt x="1077215" y="13001"/>
                    <a:pt x="1077215" y="29039"/>
                  </a:cubicBezTo>
                  <a:lnTo>
                    <a:pt x="1077215" y="530456"/>
                  </a:lnTo>
                  <a:cubicBezTo>
                    <a:pt x="1077215" y="546494"/>
                    <a:pt x="1064213" y="559495"/>
                    <a:pt x="1048175" y="559495"/>
                  </a:cubicBezTo>
                  <a:lnTo>
                    <a:pt x="29039" y="559495"/>
                  </a:lnTo>
                  <a:cubicBezTo>
                    <a:pt x="13001" y="559495"/>
                    <a:pt x="0" y="546494"/>
                    <a:pt x="0" y="530456"/>
                  </a:cubicBezTo>
                  <a:lnTo>
                    <a:pt x="0" y="29039"/>
                  </a:lnTo>
                  <a:cubicBezTo>
                    <a:pt x="0" y="13001"/>
                    <a:pt x="13001" y="0"/>
                    <a:pt x="29039" y="0"/>
                  </a:cubicBezTo>
                  <a:close/>
                </a:path>
              </a:pathLst>
            </a:custGeom>
            <a:solidFill>
              <a:srgbClr val="E0D1BE"/>
            </a:solidFill>
            <a:ln cap="sq">
              <a:noFill/>
              <a:prstDash val="solid"/>
              <a:miter/>
            </a:ln>
          </p:spPr>
        </p:sp>
        <p:sp>
          <p:nvSpPr>
            <p:cNvPr name="TextBox 25" id="25"/>
            <p:cNvSpPr txBox="true"/>
            <p:nvPr/>
          </p:nvSpPr>
          <p:spPr>
            <a:xfrm>
              <a:off x="0" y="9525"/>
              <a:ext cx="1077215" cy="549970"/>
            </a:xfrm>
            <a:prstGeom prst="rect">
              <a:avLst/>
            </a:prstGeom>
          </p:spPr>
          <p:txBody>
            <a:bodyPr anchor="ctr" rtlCol="false" tIns="50800" lIns="50800" bIns="50800" rIns="50800"/>
            <a:lstStyle/>
            <a:p>
              <a:pPr algn="ctr">
                <a:lnSpc>
                  <a:spcPts val="1919"/>
                </a:lnSpc>
              </a:pPr>
            </a:p>
            <a:p>
              <a:pPr algn="ctr">
                <a:lnSpc>
                  <a:spcPts val="2519"/>
                </a:lnSpc>
              </a:pPr>
            </a:p>
            <a:p>
              <a:pPr algn="ctr">
                <a:lnSpc>
                  <a:spcPts val="2519"/>
                </a:lnSpc>
              </a:pPr>
              <a:r>
                <a:rPr lang="en-US" sz="2099">
                  <a:solidFill>
                    <a:srgbClr val="000000"/>
                  </a:solidFill>
                  <a:latin typeface="Migra Extra-Light"/>
                  <a:ea typeface="Migra Extra-Light"/>
                  <a:cs typeface="Migra Extra-Light"/>
                  <a:sym typeface="Migra Extra-Light"/>
                </a:rPr>
                <a:t>social media and websites </a:t>
              </a:r>
            </a:p>
            <a:p>
              <a:pPr algn="ctr">
                <a:lnSpc>
                  <a:spcPts val="2519"/>
                </a:lnSpc>
              </a:pPr>
              <a:r>
                <a:rPr lang="en-US" sz="2099">
                  <a:solidFill>
                    <a:srgbClr val="000000"/>
                  </a:solidFill>
                  <a:latin typeface="Migra Extra-Light"/>
                  <a:ea typeface="Migra Extra-Light"/>
                  <a:cs typeface="Migra Extra-Light"/>
                  <a:sym typeface="Migra Extra-Light"/>
                </a:rPr>
                <a:t>booths</a:t>
              </a:r>
            </a:p>
            <a:p>
              <a:pPr algn="ctr">
                <a:lnSpc>
                  <a:spcPts val="2519"/>
                </a:lnSpc>
              </a:pPr>
              <a:r>
                <a:rPr lang="en-US" sz="2099">
                  <a:solidFill>
                    <a:srgbClr val="000000"/>
                  </a:solidFill>
                  <a:latin typeface="Migra Extra-Light"/>
                  <a:ea typeface="Migra Extra-Light"/>
                  <a:cs typeface="Migra Extra-Light"/>
                  <a:sym typeface="Migra Extra-Light"/>
                </a:rPr>
                <a:t>app</a:t>
              </a:r>
            </a:p>
            <a:p>
              <a:pPr algn="ctr">
                <a:lnSpc>
                  <a:spcPts val="2519"/>
                </a:lnSpc>
              </a:pPr>
              <a:r>
                <a:rPr lang="en-US" sz="2099">
                  <a:solidFill>
                    <a:srgbClr val="000000"/>
                  </a:solidFill>
                  <a:latin typeface="Migra Extra-Light"/>
                  <a:ea typeface="Migra Extra-Light"/>
                  <a:cs typeface="Migra Extra-Light"/>
                  <a:sym typeface="Migra Extra-Light"/>
                </a:rPr>
                <a:t>flyers awareness</a:t>
              </a:r>
            </a:p>
            <a:p>
              <a:pPr algn="ctr" marL="0" indent="0" lvl="0">
                <a:lnSpc>
                  <a:spcPts val="1919"/>
                </a:lnSpc>
                <a:spcBef>
                  <a:spcPct val="0"/>
                </a:spcBef>
              </a:pPr>
              <a:r>
                <a:rPr lang="en-US" sz="1599">
                  <a:solidFill>
                    <a:srgbClr val="000000"/>
                  </a:solidFill>
                  <a:latin typeface="Garet"/>
                  <a:ea typeface="Garet"/>
                  <a:cs typeface="Garet"/>
                  <a:sym typeface="Garet"/>
                </a:rPr>
                <a:t> </a:t>
              </a:r>
            </a:p>
          </p:txBody>
        </p:sp>
      </p:grpSp>
      <p:grpSp>
        <p:nvGrpSpPr>
          <p:cNvPr name="Group 26" id="26"/>
          <p:cNvGrpSpPr/>
          <p:nvPr/>
        </p:nvGrpSpPr>
        <p:grpSpPr>
          <a:xfrm rot="0">
            <a:off x="10280063" y="1752841"/>
            <a:ext cx="4265604" cy="2476147"/>
            <a:chOff x="0" y="0"/>
            <a:chExt cx="1077215" cy="625314"/>
          </a:xfrm>
        </p:grpSpPr>
        <p:sp>
          <p:nvSpPr>
            <p:cNvPr name="Freeform 27" id="27"/>
            <p:cNvSpPr/>
            <p:nvPr/>
          </p:nvSpPr>
          <p:spPr>
            <a:xfrm flipH="false" flipV="false" rot="0">
              <a:off x="0" y="0"/>
              <a:ext cx="1077215" cy="625314"/>
            </a:xfrm>
            <a:custGeom>
              <a:avLst/>
              <a:gdLst/>
              <a:ahLst/>
              <a:cxnLst/>
              <a:rect r="r" b="b" t="t" l="l"/>
              <a:pathLst>
                <a:path h="625314" w="1077215">
                  <a:moveTo>
                    <a:pt x="29039" y="0"/>
                  </a:moveTo>
                  <a:lnTo>
                    <a:pt x="1048175" y="0"/>
                  </a:lnTo>
                  <a:cubicBezTo>
                    <a:pt x="1064213" y="0"/>
                    <a:pt x="1077215" y="13001"/>
                    <a:pt x="1077215" y="29039"/>
                  </a:cubicBezTo>
                  <a:lnTo>
                    <a:pt x="1077215" y="596275"/>
                  </a:lnTo>
                  <a:cubicBezTo>
                    <a:pt x="1077215" y="603976"/>
                    <a:pt x="1074155" y="611363"/>
                    <a:pt x="1068709" y="616809"/>
                  </a:cubicBezTo>
                  <a:cubicBezTo>
                    <a:pt x="1063263" y="622255"/>
                    <a:pt x="1055877" y="625314"/>
                    <a:pt x="1048175" y="625314"/>
                  </a:cubicBezTo>
                  <a:lnTo>
                    <a:pt x="29039" y="625314"/>
                  </a:lnTo>
                  <a:cubicBezTo>
                    <a:pt x="13001" y="625314"/>
                    <a:pt x="0" y="612313"/>
                    <a:pt x="0" y="596275"/>
                  </a:cubicBezTo>
                  <a:lnTo>
                    <a:pt x="0" y="29039"/>
                  </a:lnTo>
                  <a:cubicBezTo>
                    <a:pt x="0" y="13001"/>
                    <a:pt x="13001" y="0"/>
                    <a:pt x="29039" y="0"/>
                  </a:cubicBezTo>
                  <a:close/>
                </a:path>
              </a:pathLst>
            </a:custGeom>
            <a:solidFill>
              <a:srgbClr val="E0D1BE"/>
            </a:solidFill>
            <a:ln cap="sq">
              <a:noFill/>
              <a:prstDash val="solid"/>
              <a:miter/>
            </a:ln>
          </p:spPr>
        </p:sp>
        <p:sp>
          <p:nvSpPr>
            <p:cNvPr name="TextBox 28" id="28"/>
            <p:cNvSpPr txBox="true"/>
            <p:nvPr/>
          </p:nvSpPr>
          <p:spPr>
            <a:xfrm>
              <a:off x="0" y="-28575"/>
              <a:ext cx="1077215" cy="653889"/>
            </a:xfrm>
            <a:prstGeom prst="rect">
              <a:avLst/>
            </a:prstGeom>
          </p:spPr>
          <p:txBody>
            <a:bodyPr anchor="ctr" rtlCol="false" tIns="50800" lIns="50800" bIns="50800" rIns="50800"/>
            <a:lstStyle/>
            <a:p>
              <a:pPr algn="ctr">
                <a:lnSpc>
                  <a:spcPts val="2639"/>
                </a:lnSpc>
              </a:pPr>
            </a:p>
            <a:p>
              <a:pPr algn="ctr">
                <a:lnSpc>
                  <a:spcPts val="2639"/>
                </a:lnSpc>
              </a:pPr>
              <a:r>
                <a:rPr lang="en-US" sz="2199">
                  <a:solidFill>
                    <a:srgbClr val="000000"/>
                  </a:solidFill>
                  <a:latin typeface="Migra Extra-Light"/>
                  <a:ea typeface="Migra Extra-Light"/>
                  <a:cs typeface="Migra Extra-Light"/>
                  <a:sym typeface="Migra Extra-Light"/>
                </a:rPr>
                <a:t>Memberships </a:t>
              </a:r>
            </a:p>
            <a:p>
              <a:pPr algn="ctr">
                <a:lnSpc>
                  <a:spcPts val="2639"/>
                </a:lnSpc>
              </a:pPr>
              <a:r>
                <a:rPr lang="en-US" sz="2199">
                  <a:solidFill>
                    <a:srgbClr val="000000"/>
                  </a:solidFill>
                  <a:latin typeface="Migra Extra-Light"/>
                  <a:ea typeface="Migra Extra-Light"/>
                  <a:cs typeface="Migra Extra-Light"/>
                  <a:sym typeface="Migra Extra-Light"/>
                </a:rPr>
                <a:t>reminder and follow up reminder, quotes from the apps</a:t>
              </a:r>
            </a:p>
            <a:p>
              <a:pPr algn="ctr">
                <a:lnSpc>
                  <a:spcPts val="2639"/>
                </a:lnSpc>
              </a:pPr>
              <a:r>
                <a:rPr lang="en-US" sz="2199">
                  <a:solidFill>
                    <a:srgbClr val="000000"/>
                  </a:solidFill>
                  <a:latin typeface="Migra Extra-Light"/>
                  <a:ea typeface="Migra Extra-Light"/>
                  <a:cs typeface="Migra Extra-Light"/>
                  <a:sym typeface="Migra Extra-Light"/>
                </a:rPr>
                <a:t>offers in events and free sessions</a:t>
              </a:r>
            </a:p>
            <a:p>
              <a:pPr algn="ctr" marL="0" indent="0" lvl="0">
                <a:lnSpc>
                  <a:spcPts val="2639"/>
                </a:lnSpc>
                <a:spcBef>
                  <a:spcPct val="0"/>
                </a:spcBef>
              </a:pPr>
            </a:p>
          </p:txBody>
        </p:sp>
      </p:grpSp>
      <p:grpSp>
        <p:nvGrpSpPr>
          <p:cNvPr name="Group 29" id="29"/>
          <p:cNvGrpSpPr/>
          <p:nvPr/>
        </p:nvGrpSpPr>
        <p:grpSpPr>
          <a:xfrm rot="0">
            <a:off x="14734411" y="1778595"/>
            <a:ext cx="3318062" cy="4778260"/>
            <a:chOff x="0" y="0"/>
            <a:chExt cx="837927" cy="1206678"/>
          </a:xfrm>
        </p:grpSpPr>
        <p:sp>
          <p:nvSpPr>
            <p:cNvPr name="Freeform 30" id="30"/>
            <p:cNvSpPr/>
            <p:nvPr/>
          </p:nvSpPr>
          <p:spPr>
            <a:xfrm flipH="false" flipV="false" rot="0">
              <a:off x="0" y="0"/>
              <a:ext cx="837927" cy="1206678"/>
            </a:xfrm>
            <a:custGeom>
              <a:avLst/>
              <a:gdLst/>
              <a:ahLst/>
              <a:cxnLst/>
              <a:rect r="r" b="b" t="t" l="l"/>
              <a:pathLst>
                <a:path h="1206678" w="837927">
                  <a:moveTo>
                    <a:pt x="37332" y="0"/>
                  </a:moveTo>
                  <a:lnTo>
                    <a:pt x="800595" y="0"/>
                  </a:lnTo>
                  <a:cubicBezTo>
                    <a:pt x="810496" y="0"/>
                    <a:pt x="819992" y="3933"/>
                    <a:pt x="826993" y="10934"/>
                  </a:cubicBezTo>
                  <a:cubicBezTo>
                    <a:pt x="833994" y="17936"/>
                    <a:pt x="837927" y="27431"/>
                    <a:pt x="837927" y="37332"/>
                  </a:cubicBezTo>
                  <a:lnTo>
                    <a:pt x="837927" y="1169346"/>
                  </a:lnTo>
                  <a:cubicBezTo>
                    <a:pt x="837927" y="1179247"/>
                    <a:pt x="833994" y="1188743"/>
                    <a:pt x="826993" y="1195744"/>
                  </a:cubicBezTo>
                  <a:cubicBezTo>
                    <a:pt x="819992" y="1202745"/>
                    <a:pt x="810496" y="1206678"/>
                    <a:pt x="800595" y="1206678"/>
                  </a:cubicBezTo>
                  <a:lnTo>
                    <a:pt x="37332" y="1206678"/>
                  </a:lnTo>
                  <a:cubicBezTo>
                    <a:pt x="27431" y="1206678"/>
                    <a:pt x="17936" y="1202745"/>
                    <a:pt x="10934" y="1195744"/>
                  </a:cubicBezTo>
                  <a:cubicBezTo>
                    <a:pt x="3933" y="1188743"/>
                    <a:pt x="0" y="1179247"/>
                    <a:pt x="0" y="1169346"/>
                  </a:cubicBezTo>
                  <a:lnTo>
                    <a:pt x="0" y="37332"/>
                  </a:lnTo>
                  <a:cubicBezTo>
                    <a:pt x="0" y="27431"/>
                    <a:pt x="3933" y="17936"/>
                    <a:pt x="10934" y="10934"/>
                  </a:cubicBezTo>
                  <a:cubicBezTo>
                    <a:pt x="17936" y="3933"/>
                    <a:pt x="27431" y="0"/>
                    <a:pt x="37332" y="0"/>
                  </a:cubicBezTo>
                  <a:close/>
                </a:path>
              </a:pathLst>
            </a:custGeom>
            <a:solidFill>
              <a:srgbClr val="E0D1BE"/>
            </a:solidFill>
            <a:ln cap="sq">
              <a:noFill/>
              <a:prstDash val="solid"/>
              <a:miter/>
            </a:ln>
          </p:spPr>
        </p:sp>
        <p:sp>
          <p:nvSpPr>
            <p:cNvPr name="TextBox 31" id="31"/>
            <p:cNvSpPr txBox="true"/>
            <p:nvPr/>
          </p:nvSpPr>
          <p:spPr>
            <a:xfrm>
              <a:off x="0" y="-28575"/>
              <a:ext cx="837927" cy="1235253"/>
            </a:xfrm>
            <a:prstGeom prst="rect">
              <a:avLst/>
            </a:prstGeom>
          </p:spPr>
          <p:txBody>
            <a:bodyPr anchor="ctr" rtlCol="false" tIns="50800" lIns="50800" bIns="50800" rIns="50800"/>
            <a:lstStyle/>
            <a:p>
              <a:pPr algn="ctr">
                <a:lnSpc>
                  <a:spcPts val="2759"/>
                </a:lnSpc>
              </a:pPr>
              <a:r>
                <a:rPr lang="en-US" sz="2299">
                  <a:solidFill>
                    <a:srgbClr val="000000"/>
                  </a:solidFill>
                  <a:latin typeface="Migra Extra-Light"/>
                  <a:ea typeface="Migra Extra-Light"/>
                  <a:cs typeface="Migra Extra-Light"/>
                  <a:sym typeface="Migra Extra-Light"/>
                </a:rPr>
                <a:t>high end people </a:t>
              </a:r>
            </a:p>
            <a:p>
              <a:pPr algn="ctr">
                <a:lnSpc>
                  <a:spcPts val="2759"/>
                </a:lnSpc>
              </a:pPr>
              <a:r>
                <a:rPr lang="en-US" sz="2299">
                  <a:solidFill>
                    <a:srgbClr val="000000"/>
                  </a:solidFill>
                  <a:latin typeface="Migra Extra-Light"/>
                  <a:ea typeface="Migra Extra-Light"/>
                  <a:cs typeface="Migra Extra-Light"/>
                  <a:sym typeface="Migra Extra-Light"/>
                </a:rPr>
                <a:t>a+ a b +</a:t>
              </a:r>
            </a:p>
            <a:p>
              <a:pPr algn="ctr" marL="0" indent="0" lvl="0">
                <a:lnSpc>
                  <a:spcPts val="2759"/>
                </a:lnSpc>
                <a:spcBef>
                  <a:spcPct val="0"/>
                </a:spcBef>
              </a:pPr>
              <a:r>
                <a:rPr lang="en-US" sz="2299">
                  <a:solidFill>
                    <a:srgbClr val="000000"/>
                  </a:solidFill>
                  <a:latin typeface="Migra Extra-Light"/>
                  <a:ea typeface="Migra Extra-Light"/>
                  <a:cs typeface="Migra Extra-Light"/>
                  <a:sym typeface="Migra Extra-Light"/>
                </a:rPr>
                <a:t>age from 16 till 70</a:t>
              </a:r>
            </a:p>
          </p:txBody>
        </p:sp>
      </p:grpSp>
      <p:sp>
        <p:nvSpPr>
          <p:cNvPr name="TextBox 32" id="32"/>
          <p:cNvSpPr txBox="true"/>
          <p:nvPr/>
        </p:nvSpPr>
        <p:spPr>
          <a:xfrm rot="0">
            <a:off x="10881896" y="1843283"/>
            <a:ext cx="3421120" cy="371475"/>
          </a:xfrm>
          <a:prstGeom prst="rect">
            <a:avLst/>
          </a:prstGeom>
        </p:spPr>
        <p:txBody>
          <a:bodyPr anchor="t" rtlCol="false" tIns="0" lIns="0" bIns="0" rIns="0">
            <a:spAutoFit/>
          </a:bodyPr>
          <a:lstStyle/>
          <a:p>
            <a:pPr algn="l" marL="0" indent="0" lvl="0">
              <a:lnSpc>
                <a:spcPts val="2842"/>
              </a:lnSpc>
              <a:spcBef>
                <a:spcPct val="0"/>
              </a:spcBef>
            </a:pPr>
            <a:r>
              <a:rPr lang="en-US" b="true" sz="2368" strike="noStrike" u="none">
                <a:solidFill>
                  <a:srgbClr val="21372D"/>
                </a:solidFill>
                <a:latin typeface="Migra Ultra-Bold"/>
                <a:ea typeface="Migra Ultra-Bold"/>
                <a:cs typeface="Migra Ultra-Bold"/>
                <a:sym typeface="Migra Ultra-Bold"/>
              </a:rPr>
              <a:t>Customer Relationship</a:t>
            </a:r>
          </a:p>
        </p:txBody>
      </p:sp>
      <p:sp>
        <p:nvSpPr>
          <p:cNvPr name="TextBox 33" id="33"/>
          <p:cNvSpPr txBox="true"/>
          <p:nvPr/>
        </p:nvSpPr>
        <p:spPr>
          <a:xfrm rot="0">
            <a:off x="15055189" y="1921921"/>
            <a:ext cx="3421625" cy="371475"/>
          </a:xfrm>
          <a:prstGeom prst="rect">
            <a:avLst/>
          </a:prstGeom>
        </p:spPr>
        <p:txBody>
          <a:bodyPr anchor="t" rtlCol="false" tIns="0" lIns="0" bIns="0" rIns="0">
            <a:spAutoFit/>
          </a:bodyPr>
          <a:lstStyle/>
          <a:p>
            <a:pPr algn="l" marL="0" indent="0" lvl="0">
              <a:lnSpc>
                <a:spcPts val="2842"/>
              </a:lnSpc>
              <a:spcBef>
                <a:spcPct val="0"/>
              </a:spcBef>
            </a:pPr>
            <a:r>
              <a:rPr lang="en-US" b="true" sz="2368" strike="noStrike" u="none">
                <a:solidFill>
                  <a:srgbClr val="21372D"/>
                </a:solidFill>
                <a:latin typeface="Migra Ultra-Bold"/>
                <a:ea typeface="Migra Ultra-Bold"/>
                <a:cs typeface="Migra Ultra-Bold"/>
                <a:sym typeface="Migra Ultra-Bold"/>
              </a:rPr>
              <a:t>Customer Segments</a:t>
            </a:r>
          </a:p>
        </p:txBody>
      </p:sp>
      <p:sp>
        <p:nvSpPr>
          <p:cNvPr name="TextBox 34" id="34"/>
          <p:cNvSpPr txBox="true"/>
          <p:nvPr/>
        </p:nvSpPr>
        <p:spPr>
          <a:xfrm rot="0">
            <a:off x="11595778" y="4426739"/>
            <a:ext cx="2049408" cy="400050"/>
          </a:xfrm>
          <a:prstGeom prst="rect">
            <a:avLst/>
          </a:prstGeom>
        </p:spPr>
        <p:txBody>
          <a:bodyPr anchor="t" rtlCol="false" tIns="0" lIns="0" bIns="0" rIns="0">
            <a:spAutoFit/>
          </a:bodyPr>
          <a:lstStyle/>
          <a:p>
            <a:pPr algn="l" marL="0" indent="0" lvl="0">
              <a:lnSpc>
                <a:spcPts val="2962"/>
              </a:lnSpc>
              <a:spcBef>
                <a:spcPct val="0"/>
              </a:spcBef>
            </a:pPr>
            <a:r>
              <a:rPr lang="en-US" b="true" sz="2468">
                <a:solidFill>
                  <a:srgbClr val="21372D"/>
                </a:solidFill>
                <a:latin typeface="Migra Ultra-Bold"/>
                <a:ea typeface="Migra Ultra-Bold"/>
                <a:cs typeface="Migra Ultra-Bold"/>
                <a:sym typeface="Migra Ultra-Bold"/>
              </a:rPr>
              <a:t>Channels</a:t>
            </a:r>
          </a:p>
        </p:txBody>
      </p:sp>
      <p:grpSp>
        <p:nvGrpSpPr>
          <p:cNvPr name="Group 35" id="35"/>
          <p:cNvGrpSpPr/>
          <p:nvPr/>
        </p:nvGrpSpPr>
        <p:grpSpPr>
          <a:xfrm rot="0">
            <a:off x="2878871" y="7299805"/>
            <a:ext cx="6612737" cy="1958495"/>
            <a:chOff x="0" y="0"/>
            <a:chExt cx="1734221" cy="513624"/>
          </a:xfrm>
        </p:grpSpPr>
        <p:sp>
          <p:nvSpPr>
            <p:cNvPr name="Freeform 36" id="36"/>
            <p:cNvSpPr/>
            <p:nvPr/>
          </p:nvSpPr>
          <p:spPr>
            <a:xfrm flipH="false" flipV="false" rot="0">
              <a:off x="0" y="0"/>
              <a:ext cx="1734221" cy="513624"/>
            </a:xfrm>
            <a:custGeom>
              <a:avLst/>
              <a:gdLst/>
              <a:ahLst/>
              <a:cxnLst/>
              <a:rect r="r" b="b" t="t" l="l"/>
              <a:pathLst>
                <a:path h="513624" w="1734221">
                  <a:moveTo>
                    <a:pt x="18732" y="0"/>
                  </a:moveTo>
                  <a:lnTo>
                    <a:pt x="1715489" y="0"/>
                  </a:lnTo>
                  <a:cubicBezTo>
                    <a:pt x="1720457" y="0"/>
                    <a:pt x="1725222" y="1974"/>
                    <a:pt x="1728735" y="5487"/>
                  </a:cubicBezTo>
                  <a:cubicBezTo>
                    <a:pt x="1732248" y="8999"/>
                    <a:pt x="1734221" y="13764"/>
                    <a:pt x="1734221" y="18732"/>
                  </a:cubicBezTo>
                  <a:lnTo>
                    <a:pt x="1734221" y="494892"/>
                  </a:lnTo>
                  <a:cubicBezTo>
                    <a:pt x="1734221" y="505238"/>
                    <a:pt x="1725835" y="513624"/>
                    <a:pt x="1715489" y="513624"/>
                  </a:cubicBezTo>
                  <a:lnTo>
                    <a:pt x="18732" y="513624"/>
                  </a:lnTo>
                  <a:cubicBezTo>
                    <a:pt x="13764" y="513624"/>
                    <a:pt x="8999" y="511651"/>
                    <a:pt x="5487" y="508138"/>
                  </a:cubicBezTo>
                  <a:cubicBezTo>
                    <a:pt x="1974" y="504625"/>
                    <a:pt x="0" y="499860"/>
                    <a:pt x="0" y="494892"/>
                  </a:cubicBezTo>
                  <a:lnTo>
                    <a:pt x="0" y="18732"/>
                  </a:lnTo>
                  <a:cubicBezTo>
                    <a:pt x="0" y="8387"/>
                    <a:pt x="8387" y="0"/>
                    <a:pt x="18732" y="0"/>
                  </a:cubicBezTo>
                  <a:close/>
                </a:path>
              </a:pathLst>
            </a:custGeom>
            <a:solidFill>
              <a:srgbClr val="E0D1BE"/>
            </a:solidFill>
            <a:ln cap="sq">
              <a:noFill/>
              <a:prstDash val="solid"/>
              <a:miter/>
            </a:ln>
          </p:spPr>
        </p:sp>
        <p:sp>
          <p:nvSpPr>
            <p:cNvPr name="TextBox 37" id="37"/>
            <p:cNvSpPr txBox="true"/>
            <p:nvPr/>
          </p:nvSpPr>
          <p:spPr>
            <a:xfrm>
              <a:off x="0" y="-28575"/>
              <a:ext cx="1734221" cy="542199"/>
            </a:xfrm>
            <a:prstGeom prst="rect">
              <a:avLst/>
            </a:prstGeom>
          </p:spPr>
          <p:txBody>
            <a:bodyPr anchor="ctr" rtlCol="false" tIns="50800" lIns="50800" bIns="50800" rIns="50800"/>
            <a:lstStyle/>
            <a:p>
              <a:pPr algn="ctr" marL="0" indent="0" lvl="0">
                <a:lnSpc>
                  <a:spcPts val="3119"/>
                </a:lnSpc>
                <a:spcBef>
                  <a:spcPct val="0"/>
                </a:spcBef>
              </a:pPr>
              <a:r>
                <a:rPr lang="en-US" sz="2599">
                  <a:solidFill>
                    <a:srgbClr val="000000"/>
                  </a:solidFill>
                  <a:latin typeface="Migra Extra-Light"/>
                  <a:ea typeface="Migra Extra-Light"/>
                  <a:cs typeface="Migra Extra-Light"/>
                  <a:sym typeface="Migra Extra-Light"/>
                </a:rPr>
                <a:t>1 million EGP</a:t>
              </a:r>
            </a:p>
          </p:txBody>
        </p:sp>
      </p:grpSp>
      <p:grpSp>
        <p:nvGrpSpPr>
          <p:cNvPr name="Group 38" id="38"/>
          <p:cNvGrpSpPr/>
          <p:nvPr/>
        </p:nvGrpSpPr>
        <p:grpSpPr>
          <a:xfrm rot="0">
            <a:off x="9917077" y="7276748"/>
            <a:ext cx="8069290" cy="1981552"/>
            <a:chOff x="0" y="0"/>
            <a:chExt cx="2116209" cy="519671"/>
          </a:xfrm>
        </p:grpSpPr>
        <p:sp>
          <p:nvSpPr>
            <p:cNvPr name="Freeform 39" id="39"/>
            <p:cNvSpPr/>
            <p:nvPr/>
          </p:nvSpPr>
          <p:spPr>
            <a:xfrm flipH="false" flipV="false" rot="0">
              <a:off x="0" y="0"/>
              <a:ext cx="2116209" cy="519671"/>
            </a:xfrm>
            <a:custGeom>
              <a:avLst/>
              <a:gdLst/>
              <a:ahLst/>
              <a:cxnLst/>
              <a:rect r="r" b="b" t="t" l="l"/>
              <a:pathLst>
                <a:path h="519671" w="2116209">
                  <a:moveTo>
                    <a:pt x="15351" y="0"/>
                  </a:moveTo>
                  <a:lnTo>
                    <a:pt x="2100858" y="0"/>
                  </a:lnTo>
                  <a:cubicBezTo>
                    <a:pt x="2109336" y="0"/>
                    <a:pt x="2116209" y="6873"/>
                    <a:pt x="2116209" y="15351"/>
                  </a:cubicBezTo>
                  <a:lnTo>
                    <a:pt x="2116209" y="504320"/>
                  </a:lnTo>
                  <a:cubicBezTo>
                    <a:pt x="2116209" y="508392"/>
                    <a:pt x="2114591" y="512296"/>
                    <a:pt x="2111713" y="515175"/>
                  </a:cubicBezTo>
                  <a:cubicBezTo>
                    <a:pt x="2108834" y="518054"/>
                    <a:pt x="2104929" y="519671"/>
                    <a:pt x="2100858" y="519671"/>
                  </a:cubicBezTo>
                  <a:lnTo>
                    <a:pt x="15351" y="519671"/>
                  </a:lnTo>
                  <a:cubicBezTo>
                    <a:pt x="11280" y="519671"/>
                    <a:pt x="7375" y="518054"/>
                    <a:pt x="4496" y="515175"/>
                  </a:cubicBezTo>
                  <a:cubicBezTo>
                    <a:pt x="1617" y="512296"/>
                    <a:pt x="0" y="508392"/>
                    <a:pt x="0" y="504320"/>
                  </a:cubicBezTo>
                  <a:lnTo>
                    <a:pt x="0" y="15351"/>
                  </a:lnTo>
                  <a:cubicBezTo>
                    <a:pt x="0" y="11280"/>
                    <a:pt x="1617" y="7375"/>
                    <a:pt x="4496" y="4496"/>
                  </a:cubicBezTo>
                  <a:cubicBezTo>
                    <a:pt x="7375" y="1617"/>
                    <a:pt x="11280" y="0"/>
                    <a:pt x="15351" y="0"/>
                  </a:cubicBezTo>
                  <a:close/>
                </a:path>
              </a:pathLst>
            </a:custGeom>
            <a:solidFill>
              <a:srgbClr val="E0D1BE"/>
            </a:solidFill>
            <a:ln cap="sq">
              <a:noFill/>
              <a:prstDash val="solid"/>
              <a:miter/>
            </a:ln>
          </p:spPr>
        </p:sp>
        <p:sp>
          <p:nvSpPr>
            <p:cNvPr name="TextBox 40" id="40"/>
            <p:cNvSpPr txBox="true"/>
            <p:nvPr/>
          </p:nvSpPr>
          <p:spPr>
            <a:xfrm>
              <a:off x="0" y="-28575"/>
              <a:ext cx="2116209" cy="548246"/>
            </a:xfrm>
            <a:prstGeom prst="rect">
              <a:avLst/>
            </a:prstGeom>
          </p:spPr>
          <p:txBody>
            <a:bodyPr anchor="ctr" rtlCol="false" tIns="50800" lIns="50800" bIns="50800" rIns="50800"/>
            <a:lstStyle/>
            <a:p>
              <a:pPr algn="ctr">
                <a:lnSpc>
                  <a:spcPts val="2400"/>
                </a:lnSpc>
              </a:pPr>
              <a:r>
                <a:rPr lang="en-US" sz="2000">
                  <a:solidFill>
                    <a:srgbClr val="000000"/>
                  </a:solidFill>
                  <a:latin typeface="Migra Extra-Light"/>
                  <a:ea typeface="Migra Extra-Light"/>
                  <a:cs typeface="Migra Extra-Light"/>
                  <a:sym typeface="Migra Extra-Light"/>
                </a:rPr>
                <a:t>app </a:t>
              </a:r>
            </a:p>
            <a:p>
              <a:pPr algn="ctr">
                <a:lnSpc>
                  <a:spcPts val="2400"/>
                </a:lnSpc>
              </a:pPr>
              <a:r>
                <a:rPr lang="en-US" sz="2000">
                  <a:solidFill>
                    <a:srgbClr val="000000"/>
                  </a:solidFill>
                  <a:latin typeface="Migra Extra-Light"/>
                  <a:ea typeface="Migra Extra-Light"/>
                  <a:cs typeface="Migra Extra-Light"/>
                  <a:sym typeface="Migra Extra-Light"/>
                </a:rPr>
                <a:t>memberships</a:t>
              </a:r>
            </a:p>
            <a:p>
              <a:pPr algn="ctr">
                <a:lnSpc>
                  <a:spcPts val="2400"/>
                </a:lnSpc>
              </a:pPr>
              <a:r>
                <a:rPr lang="en-US" sz="2000">
                  <a:solidFill>
                    <a:srgbClr val="000000"/>
                  </a:solidFill>
                  <a:latin typeface="Migra Extra-Light"/>
                  <a:ea typeface="Migra Extra-Light"/>
                  <a:cs typeface="Migra Extra-Light"/>
                  <a:sym typeface="Migra Extra-Light"/>
                </a:rPr>
                <a:t>sessions </a:t>
              </a:r>
            </a:p>
            <a:p>
              <a:pPr algn="ctr">
                <a:lnSpc>
                  <a:spcPts val="2400"/>
                </a:lnSpc>
              </a:pPr>
              <a:r>
                <a:rPr lang="en-US" sz="2000">
                  <a:solidFill>
                    <a:srgbClr val="000000"/>
                  </a:solidFill>
                  <a:latin typeface="Migra Extra-Light"/>
                  <a:ea typeface="Migra Extra-Light"/>
                  <a:cs typeface="Migra Extra-Light"/>
                  <a:sym typeface="Migra Extra-Light"/>
                </a:rPr>
                <a:t>Sponsorships</a:t>
              </a:r>
            </a:p>
            <a:p>
              <a:pPr algn="ctr" marL="0" indent="0" lvl="0">
                <a:lnSpc>
                  <a:spcPts val="2400"/>
                </a:lnSpc>
                <a:spcBef>
                  <a:spcPct val="0"/>
                </a:spcBef>
              </a:pPr>
              <a:r>
                <a:rPr lang="en-US" sz="2000">
                  <a:solidFill>
                    <a:srgbClr val="000000"/>
                  </a:solidFill>
                  <a:latin typeface="Migra Extra-Light"/>
                  <a:ea typeface="Migra Extra-Light"/>
                  <a:cs typeface="Migra Extra-Light"/>
                  <a:sym typeface="Migra Extra-Light"/>
                </a:rPr>
                <a:t>Collaboration with small business and startup </a:t>
              </a:r>
            </a:p>
          </p:txBody>
        </p:sp>
      </p:grpSp>
      <p:sp>
        <p:nvSpPr>
          <p:cNvPr name="TextBox 41" id="41"/>
          <p:cNvSpPr txBox="true"/>
          <p:nvPr/>
        </p:nvSpPr>
        <p:spPr>
          <a:xfrm rot="0">
            <a:off x="4600864" y="7328380"/>
            <a:ext cx="3355850" cy="371475"/>
          </a:xfrm>
          <a:prstGeom prst="rect">
            <a:avLst/>
          </a:prstGeom>
        </p:spPr>
        <p:txBody>
          <a:bodyPr anchor="t" rtlCol="false" tIns="0" lIns="0" bIns="0" rIns="0">
            <a:spAutoFit/>
          </a:bodyPr>
          <a:lstStyle/>
          <a:p>
            <a:pPr algn="l" marL="0" indent="0" lvl="0">
              <a:lnSpc>
                <a:spcPts val="2768"/>
              </a:lnSpc>
            </a:pPr>
            <a:r>
              <a:rPr lang="en-US" b="true" sz="2306">
                <a:solidFill>
                  <a:srgbClr val="21372D"/>
                </a:solidFill>
                <a:latin typeface="Migra Ultra-Bold"/>
                <a:ea typeface="Migra Ultra-Bold"/>
                <a:cs typeface="Migra Ultra-Bold"/>
                <a:sym typeface="Migra Ultra-Bold"/>
              </a:rPr>
              <a:t>Cost Structure</a:t>
            </a:r>
          </a:p>
        </p:txBody>
      </p:sp>
      <p:sp>
        <p:nvSpPr>
          <p:cNvPr name="TextBox 42" id="42"/>
          <p:cNvSpPr txBox="true"/>
          <p:nvPr/>
        </p:nvSpPr>
        <p:spPr>
          <a:xfrm rot="0">
            <a:off x="10091321" y="7271230"/>
            <a:ext cx="3659417" cy="371475"/>
          </a:xfrm>
          <a:prstGeom prst="rect">
            <a:avLst/>
          </a:prstGeom>
        </p:spPr>
        <p:txBody>
          <a:bodyPr anchor="t" rtlCol="false" tIns="0" lIns="0" bIns="0" rIns="0">
            <a:spAutoFit/>
          </a:bodyPr>
          <a:lstStyle/>
          <a:p>
            <a:pPr algn="l" marL="0" indent="0" lvl="0">
              <a:lnSpc>
                <a:spcPts val="2768"/>
              </a:lnSpc>
            </a:pPr>
            <a:r>
              <a:rPr lang="en-US" b="true" sz="2306">
                <a:solidFill>
                  <a:srgbClr val="21372D"/>
                </a:solidFill>
                <a:latin typeface="Migra Ultra-Bold"/>
                <a:ea typeface="Migra Ultra-Bold"/>
                <a:cs typeface="Migra Ultra-Bold"/>
                <a:sym typeface="Migra Ultra-Bold"/>
              </a:rPr>
              <a:t>Revenue Stream</a:t>
            </a:r>
          </a:p>
        </p:txBody>
      </p:sp>
      <p:sp>
        <p:nvSpPr>
          <p:cNvPr name="TextBox 43" id="43"/>
          <p:cNvSpPr txBox="true"/>
          <p:nvPr/>
        </p:nvSpPr>
        <p:spPr>
          <a:xfrm rot="0">
            <a:off x="3426698" y="501193"/>
            <a:ext cx="12764860" cy="1042910"/>
          </a:xfrm>
          <a:prstGeom prst="rect">
            <a:avLst/>
          </a:prstGeom>
        </p:spPr>
        <p:txBody>
          <a:bodyPr anchor="t" rtlCol="false" tIns="0" lIns="0" bIns="0" rIns="0">
            <a:spAutoFit/>
          </a:bodyPr>
          <a:lstStyle/>
          <a:p>
            <a:pPr algn="ctr">
              <a:lnSpc>
                <a:spcPts val="7381"/>
              </a:lnSpc>
            </a:pPr>
            <a:r>
              <a:rPr lang="en-US" b="true" sz="7381">
                <a:solidFill>
                  <a:srgbClr val="402B03"/>
                </a:solidFill>
                <a:latin typeface="Migra Ultra-Bold"/>
                <a:ea typeface="Migra Ultra-Bold"/>
                <a:cs typeface="Migra Ultra-Bold"/>
                <a:sym typeface="Migra Ultra-Bold"/>
              </a:rPr>
              <a:t>OUR BUSINESS MODEL </a:t>
            </a:r>
          </a:p>
        </p:txBody>
      </p:sp>
      <p:grpSp>
        <p:nvGrpSpPr>
          <p:cNvPr name="Group 44" id="44"/>
          <p:cNvGrpSpPr/>
          <p:nvPr/>
        </p:nvGrpSpPr>
        <p:grpSpPr>
          <a:xfrm rot="0">
            <a:off x="7340364" y="2198228"/>
            <a:ext cx="2642819" cy="4191763"/>
            <a:chOff x="0" y="0"/>
            <a:chExt cx="667405" cy="1058567"/>
          </a:xfrm>
        </p:grpSpPr>
        <p:sp>
          <p:nvSpPr>
            <p:cNvPr name="Freeform 45" id="45"/>
            <p:cNvSpPr/>
            <p:nvPr/>
          </p:nvSpPr>
          <p:spPr>
            <a:xfrm flipH="false" flipV="false" rot="0">
              <a:off x="0" y="0"/>
              <a:ext cx="667405" cy="1058567"/>
            </a:xfrm>
            <a:custGeom>
              <a:avLst/>
              <a:gdLst/>
              <a:ahLst/>
              <a:cxnLst/>
              <a:rect r="r" b="b" t="t" l="l"/>
              <a:pathLst>
                <a:path h="1058567" w="667405">
                  <a:moveTo>
                    <a:pt x="46871" y="0"/>
                  </a:moveTo>
                  <a:lnTo>
                    <a:pt x="620534" y="0"/>
                  </a:lnTo>
                  <a:cubicBezTo>
                    <a:pt x="646420" y="0"/>
                    <a:pt x="667405" y="20985"/>
                    <a:pt x="667405" y="46871"/>
                  </a:cubicBezTo>
                  <a:lnTo>
                    <a:pt x="667405" y="1011696"/>
                  </a:lnTo>
                  <a:cubicBezTo>
                    <a:pt x="667405" y="1024127"/>
                    <a:pt x="662466" y="1036049"/>
                    <a:pt x="653676" y="1044839"/>
                  </a:cubicBezTo>
                  <a:cubicBezTo>
                    <a:pt x="644887" y="1053629"/>
                    <a:pt x="632965" y="1058567"/>
                    <a:pt x="620534" y="1058567"/>
                  </a:cubicBezTo>
                  <a:lnTo>
                    <a:pt x="46871" y="1058567"/>
                  </a:lnTo>
                  <a:cubicBezTo>
                    <a:pt x="34440" y="1058567"/>
                    <a:pt x="22518" y="1053629"/>
                    <a:pt x="13728" y="1044839"/>
                  </a:cubicBezTo>
                  <a:cubicBezTo>
                    <a:pt x="4938" y="1036049"/>
                    <a:pt x="0" y="1024127"/>
                    <a:pt x="0" y="1011696"/>
                  </a:cubicBezTo>
                  <a:lnTo>
                    <a:pt x="0" y="46871"/>
                  </a:lnTo>
                  <a:cubicBezTo>
                    <a:pt x="0" y="34440"/>
                    <a:pt x="4938" y="22518"/>
                    <a:pt x="13728" y="13728"/>
                  </a:cubicBezTo>
                  <a:cubicBezTo>
                    <a:pt x="22518" y="4938"/>
                    <a:pt x="34440" y="0"/>
                    <a:pt x="46871" y="0"/>
                  </a:cubicBezTo>
                  <a:close/>
                </a:path>
              </a:pathLst>
            </a:custGeom>
            <a:solidFill>
              <a:srgbClr val="E0D1BE"/>
            </a:solidFill>
            <a:ln cap="sq">
              <a:noFill/>
              <a:prstDash val="solid"/>
              <a:miter/>
            </a:ln>
          </p:spPr>
        </p:sp>
        <p:sp>
          <p:nvSpPr>
            <p:cNvPr name="TextBox 46" id="46"/>
            <p:cNvSpPr txBox="true"/>
            <p:nvPr/>
          </p:nvSpPr>
          <p:spPr>
            <a:xfrm>
              <a:off x="0" y="-19050"/>
              <a:ext cx="667405" cy="1077617"/>
            </a:xfrm>
            <a:prstGeom prst="rect">
              <a:avLst/>
            </a:prstGeom>
          </p:spPr>
          <p:txBody>
            <a:bodyPr anchor="ctr" rtlCol="false" tIns="50800" lIns="50800" bIns="50800" rIns="50800"/>
            <a:lstStyle/>
            <a:p>
              <a:pPr algn="ctr">
                <a:lnSpc>
                  <a:spcPts val="2279"/>
                </a:lnSpc>
              </a:pPr>
              <a:r>
                <a:rPr lang="en-US" sz="1899">
                  <a:solidFill>
                    <a:srgbClr val="000000"/>
                  </a:solidFill>
                  <a:latin typeface="Migra Extra-Light"/>
                  <a:ea typeface="Migra Extra-Light"/>
                  <a:cs typeface="Migra Extra-Light"/>
                  <a:sym typeface="Migra Extra-Light"/>
                </a:rPr>
                <a:t>Guiding, Healing and Transforming.</a:t>
              </a:r>
            </a:p>
            <a:p>
              <a:pPr algn="ctr" marL="0" indent="0" lvl="0">
                <a:lnSpc>
                  <a:spcPts val="2279"/>
                </a:lnSpc>
                <a:spcBef>
                  <a:spcPct val="0"/>
                </a:spcBef>
              </a:pPr>
              <a:r>
                <a:rPr lang="en-US" sz="1899">
                  <a:solidFill>
                    <a:srgbClr val="000000"/>
                  </a:solidFill>
                  <a:latin typeface="Migra Extra-Light"/>
                  <a:ea typeface="Migra Extra-Light"/>
                  <a:cs typeface="Migra Extra-Light"/>
                  <a:sym typeface="Migra Extra-Light"/>
                </a:rPr>
                <a:t>Elysium is a centre which would be concentrates on the customer and their experience from hearing, guiding them and trying to heal or overcome their traumas and how to transfrom their life for the better or the one they wanted. </a:t>
              </a:r>
            </a:p>
          </p:txBody>
        </p:sp>
      </p:grpSp>
      <p:sp>
        <p:nvSpPr>
          <p:cNvPr name="Freeform 47" id="47"/>
          <p:cNvSpPr/>
          <p:nvPr/>
        </p:nvSpPr>
        <p:spPr>
          <a:xfrm flipH="false" flipV="false" rot="0">
            <a:off x="0" y="60169"/>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stretch>
              <a:fillRect l="0" t="-16666" r="0" b="-16666"/>
            </a:stretch>
          </a:blipFill>
          <a:ln cap="sq">
            <a:noFill/>
            <a:prstDash val="solid"/>
            <a:miter/>
          </a:ln>
        </p:spPr>
      </p:sp>
    </p:spTree>
  </p:cSld>
  <p:clrMapOvr>
    <a:masterClrMapping/>
  </p:clrMapOvr>
  <p:transition spd="slow">
    <p:push dir="u"/>
  </p:transition>
</p:sld>
</file>

<file path=ppt/slides/slide20.xml><?xml version="1.0" encoding="utf-8"?>
<p:sld xmlns:p="http://schemas.openxmlformats.org/presentationml/2006/main" xmlns:a="http://schemas.openxmlformats.org/drawingml/2006/main">
  <p:cSld>
    <p:bg>
      <p:bgPr>
        <a:solidFill>
          <a:srgbClr val="ECE0D0"/>
        </a:solidFill>
      </p:bgPr>
    </p:bg>
    <p:spTree>
      <p:nvGrpSpPr>
        <p:cNvPr id="1" name=""/>
        <p:cNvGrpSpPr/>
        <p:nvPr/>
      </p:nvGrpSpPr>
      <p:grpSpPr>
        <a:xfrm>
          <a:off x="0" y="0"/>
          <a:ext cx="0" cy="0"/>
          <a:chOff x="0" y="0"/>
          <a:chExt cx="0" cy="0"/>
        </a:xfrm>
      </p:grpSpPr>
      <p:sp>
        <p:nvSpPr>
          <p:cNvPr name="TextBox 2" id="2"/>
          <p:cNvSpPr txBox="true"/>
          <p:nvPr/>
        </p:nvSpPr>
        <p:spPr>
          <a:xfrm rot="0">
            <a:off x="1287842" y="2767012"/>
            <a:ext cx="17000158" cy="4486275"/>
          </a:xfrm>
          <a:prstGeom prst="rect">
            <a:avLst/>
          </a:prstGeom>
        </p:spPr>
        <p:txBody>
          <a:bodyPr anchor="t" rtlCol="false" tIns="0" lIns="0" bIns="0" rIns="0">
            <a:spAutoFit/>
          </a:bodyPr>
          <a:lstStyle/>
          <a:p>
            <a:pPr algn="l" marL="863599" indent="-431800" lvl="1">
              <a:lnSpc>
                <a:spcPts val="7199"/>
              </a:lnSpc>
              <a:buFont typeface="Arial"/>
              <a:buChar char="•"/>
            </a:pPr>
            <a:r>
              <a:rPr lang="en-US" sz="3999">
                <a:solidFill>
                  <a:srgbClr val="4B463A"/>
                </a:solidFill>
                <a:latin typeface="Migra Extra-Light"/>
                <a:ea typeface="Migra Extra-Light"/>
                <a:cs typeface="Migra Extra-Light"/>
                <a:sym typeface="Migra Extra-Light"/>
              </a:rPr>
              <a:t> </a:t>
            </a:r>
            <a:r>
              <a:rPr lang="en-US" sz="3999">
                <a:solidFill>
                  <a:srgbClr val="4B463A"/>
                </a:solidFill>
                <a:latin typeface="Migra Extra-Light"/>
                <a:ea typeface="Migra Extra-Light"/>
                <a:cs typeface="Migra Extra-Light"/>
                <a:sym typeface="Migra Extra-Light"/>
              </a:rPr>
              <a:t>Increased the number of followers on social media pages by 30% within two months.</a:t>
            </a:r>
          </a:p>
          <a:p>
            <a:pPr algn="l" marL="863599" indent="-431800" lvl="1">
              <a:lnSpc>
                <a:spcPts val="7199"/>
              </a:lnSpc>
              <a:buFont typeface="Arial"/>
              <a:buChar char="•"/>
            </a:pPr>
            <a:r>
              <a:rPr lang="en-US" sz="3999">
                <a:solidFill>
                  <a:srgbClr val="4B463A"/>
                </a:solidFill>
                <a:latin typeface="Migra Extra-Light"/>
                <a:ea typeface="Migra Extra-Light"/>
                <a:cs typeface="Migra Extra-Light"/>
                <a:sym typeface="Migra Extra-Light"/>
              </a:rPr>
              <a:t>Achieving an engagement rate of up to 5% through promotional campaigns on digital platforms.</a:t>
            </a:r>
          </a:p>
          <a:p>
            <a:pPr algn="l" marL="863599" indent="-431800" lvl="1">
              <a:lnSpc>
                <a:spcPts val="7199"/>
              </a:lnSpc>
              <a:spcBef>
                <a:spcPct val="0"/>
              </a:spcBef>
              <a:buFont typeface="Arial"/>
              <a:buChar char="•"/>
            </a:pPr>
            <a:r>
              <a:rPr lang="en-US" sz="3999">
                <a:solidFill>
                  <a:srgbClr val="4B463A"/>
                </a:solidFill>
                <a:latin typeface="Migra Extra-Light"/>
                <a:ea typeface="Migra Extra-Light"/>
                <a:cs typeface="Migra Extra-Light"/>
                <a:sym typeface="Migra Extra-Light"/>
              </a:rPr>
              <a:t>Reaching 50,000 people within the first month of launching the campaign.</a:t>
            </a:r>
          </a:p>
        </p:txBody>
      </p:sp>
      <p:sp>
        <p:nvSpPr>
          <p:cNvPr name="TextBox 3" id="3"/>
          <p:cNvSpPr txBox="true"/>
          <p:nvPr/>
        </p:nvSpPr>
        <p:spPr>
          <a:xfrm rot="0">
            <a:off x="-1356136" y="1095375"/>
            <a:ext cx="13672212" cy="215582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1. OBJECTIVES</a:t>
            </a:r>
          </a:p>
          <a:p>
            <a:pPr algn="ctr" marL="0" indent="0" lvl="0">
              <a:lnSpc>
                <a:spcPts val="800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786945" y="2635310"/>
            <a:ext cx="5956284" cy="5454015"/>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Task 2: Create the right content</a:t>
            </a:r>
          </a:p>
          <a:p>
            <a:pPr algn="l">
              <a:lnSpc>
                <a:spcPts val="3359"/>
              </a:lnSpc>
              <a:spcBef>
                <a:spcPct val="0"/>
              </a:spcBef>
            </a:pP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Content: Designing publications about mental health (psychological advice, information about sessions, introductory videos about the center).</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Responsible: Ziad (designer), Sarah (content writing).</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Objective: Building attractive and useful content that enhances trust between the center and the audience.</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Implementation date: October 4 - October 10, 2024.</a:t>
            </a:r>
          </a:p>
        </p:txBody>
      </p:sp>
      <p:sp>
        <p:nvSpPr>
          <p:cNvPr name="TextBox 3" id="3"/>
          <p:cNvSpPr txBox="true"/>
          <p:nvPr/>
        </p:nvSpPr>
        <p:spPr>
          <a:xfrm rot="0">
            <a:off x="766606" y="2635310"/>
            <a:ext cx="4648864" cy="54540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4B463A"/>
                </a:solidFill>
                <a:latin typeface="Migra Extra-Light"/>
                <a:ea typeface="Migra Extra-Light"/>
                <a:cs typeface="Migra Extra-Light"/>
                <a:sym typeface="Migra Extra-Light"/>
              </a:rPr>
              <a:t>Task 1: Define the target audience</a:t>
            </a:r>
          </a:p>
          <a:p>
            <a:pPr algn="l">
              <a:lnSpc>
                <a:spcPts val="3359"/>
              </a:lnSpc>
            </a:pPr>
          </a:p>
          <a:p>
            <a:pPr algn="l" marL="518160" indent="-259080" lvl="1">
              <a:lnSpc>
                <a:spcPts val="3359"/>
              </a:lnSpc>
              <a:buFont typeface="Arial"/>
              <a:buChar char="•"/>
            </a:pPr>
            <a:r>
              <a:rPr lang="en-US" sz="2400">
                <a:solidFill>
                  <a:srgbClr val="4B463A"/>
                </a:solidFill>
                <a:latin typeface="Migra Extra-Light"/>
                <a:ea typeface="Migra Extra-Light"/>
                <a:cs typeface="Migra Extra-Light"/>
                <a:sym typeface="Migra Extra-Light"/>
              </a:rPr>
              <a:t>Content: Research and analyze the appropriate audience (age group, geographic location, interests).</a:t>
            </a:r>
          </a:p>
          <a:p>
            <a:pPr algn="l" marL="518160" indent="-259080" lvl="1">
              <a:lnSpc>
                <a:spcPts val="3359"/>
              </a:lnSpc>
              <a:buFont typeface="Arial"/>
              <a:buChar char="•"/>
            </a:pPr>
            <a:r>
              <a:rPr lang="en-US" sz="2400">
                <a:solidFill>
                  <a:srgbClr val="4B463A"/>
                </a:solidFill>
                <a:latin typeface="Migra Extra-Light"/>
                <a:ea typeface="Migra Extra-Light"/>
                <a:cs typeface="Migra Extra-Light"/>
                <a:sym typeface="Migra Extra-Light"/>
              </a:rPr>
              <a:t>Responsible: Marwa (data analyst)</a:t>
            </a:r>
          </a:p>
          <a:p>
            <a:pPr algn="l" marL="518160" indent="-259080" lvl="1">
              <a:lnSpc>
                <a:spcPts val="3359"/>
              </a:lnSpc>
              <a:buFont typeface="Arial"/>
              <a:buChar char="•"/>
            </a:pPr>
            <a:r>
              <a:rPr lang="en-US" sz="2400">
                <a:solidFill>
                  <a:srgbClr val="4B463A"/>
                </a:solidFill>
                <a:latin typeface="Migra Extra-Light"/>
                <a:ea typeface="Migra Extra-Light"/>
                <a:cs typeface="Migra Extra-Light"/>
                <a:sym typeface="Migra Extra-Light"/>
              </a:rPr>
              <a:t>Objective: Identify the potential customer segment to ensure the campaign is directed to the right audience.</a:t>
            </a:r>
          </a:p>
          <a:p>
            <a:pPr algn="l" marL="518160" indent="-259080" lvl="1">
              <a:lnSpc>
                <a:spcPts val="3359"/>
              </a:lnSpc>
              <a:buFont typeface="Arial"/>
              <a:buChar char="•"/>
            </a:pPr>
            <a:r>
              <a:rPr lang="en-US" sz="2400">
                <a:solidFill>
                  <a:srgbClr val="4B463A"/>
                </a:solidFill>
                <a:latin typeface="Migra Extra-Light"/>
                <a:ea typeface="Migra Extra-Light"/>
                <a:cs typeface="Migra Extra-Light"/>
                <a:sym typeface="Migra Extra-Light"/>
              </a:rPr>
              <a:t>Implementation date: October 1 - October 3, 2024.</a:t>
            </a:r>
          </a:p>
          <a:p>
            <a:pPr algn="l">
              <a:lnSpc>
                <a:spcPts val="3359"/>
              </a:lnSpc>
            </a:pPr>
          </a:p>
        </p:txBody>
      </p:sp>
      <p:sp>
        <p:nvSpPr>
          <p:cNvPr name="TextBox 4" id="4"/>
          <p:cNvSpPr txBox="true"/>
          <p:nvPr/>
        </p:nvSpPr>
        <p:spPr>
          <a:xfrm rot="0">
            <a:off x="11743229" y="2635310"/>
            <a:ext cx="6041125" cy="5454015"/>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Task 3: Produce an introductory video about the center</a:t>
            </a:r>
          </a:p>
          <a:p>
            <a:pPr algn="l">
              <a:lnSpc>
                <a:spcPts val="3359"/>
              </a:lnSpc>
              <a:spcBef>
                <a:spcPct val="0"/>
              </a:spcBef>
            </a:pP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Content: A minute-long video showing the available services and benefits provided by the center.</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Responsible: Abdullah (production and photography), Sarah (script writing).</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Objective: To provide a comprehensive picture of the center to enhance awareness among the public.</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Implementation date: October 7 - October 12, 2024.</a:t>
            </a:r>
          </a:p>
        </p:txBody>
      </p:sp>
      <p:sp>
        <p:nvSpPr>
          <p:cNvPr name="TextBox 5" id="5"/>
          <p:cNvSpPr txBox="true"/>
          <p:nvPr/>
        </p:nvSpPr>
        <p:spPr>
          <a:xfrm rot="0">
            <a:off x="-1277095" y="488950"/>
            <a:ext cx="15130930"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2.TASKS OR ACTIVITIES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587527" y="2635310"/>
            <a:ext cx="4259794" cy="5454015"/>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Task 5: Launch the campaign on social media</a:t>
            </a:r>
          </a:p>
          <a:p>
            <a:pPr algn="l">
              <a:lnSpc>
                <a:spcPts val="3359"/>
              </a:lnSpc>
              <a:spcBef>
                <a:spcPct val="0"/>
              </a:spcBef>
            </a:pP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Content: Publish content (posts, videos, ads) regularly.</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Administrator: Abdullah (scheduling posts), Sarah (responding to comments).</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Goal: Publish content and increase daily interaction with the audience.</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Implementation date: October 15 - November 15, 2024</a:t>
            </a:r>
          </a:p>
        </p:txBody>
      </p:sp>
      <p:sp>
        <p:nvSpPr>
          <p:cNvPr name="TextBox 3" id="3"/>
          <p:cNvSpPr txBox="true"/>
          <p:nvPr/>
        </p:nvSpPr>
        <p:spPr>
          <a:xfrm rot="0">
            <a:off x="766606" y="2635310"/>
            <a:ext cx="4253192" cy="5873115"/>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Task 4: Manage paid advertising campaigns</a:t>
            </a:r>
          </a:p>
          <a:p>
            <a:pPr algn="l">
              <a:lnSpc>
                <a:spcPts val="3359"/>
              </a:lnSpc>
              <a:spcBef>
                <a:spcPct val="0"/>
              </a:spcBef>
            </a:pP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Content: Paid ads on Facebook and Instagram targeting the specific audience.</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Responsible: Marwa (campaign management), Ziad (advertising design).</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The goal: attract the largest number of followers and potential customers.</a:t>
            </a:r>
          </a:p>
          <a:p>
            <a:pPr algn="l" marL="518160" indent="-259080" lvl="1">
              <a:lnSpc>
                <a:spcPts val="3359"/>
              </a:lnSpc>
              <a:spcBef>
                <a:spcPct val="0"/>
              </a:spcBef>
              <a:buFont typeface="Arial"/>
              <a:buChar char="•"/>
            </a:pPr>
            <a:r>
              <a:rPr lang="en-US" sz="2400" strike="noStrike" u="none">
                <a:solidFill>
                  <a:srgbClr val="4B463A"/>
                </a:solidFill>
                <a:latin typeface="Migra Extra-Light"/>
                <a:ea typeface="Migra Extra-Light"/>
                <a:cs typeface="Migra Extra-Light"/>
                <a:sym typeface="Migra Extra-Light"/>
              </a:rPr>
              <a:t>Implementation date: October 13 - October 30, 2024.</a:t>
            </a:r>
          </a:p>
        </p:txBody>
      </p:sp>
      <p:sp>
        <p:nvSpPr>
          <p:cNvPr name="TextBox 4" id="4"/>
          <p:cNvSpPr txBox="true"/>
          <p:nvPr/>
        </p:nvSpPr>
        <p:spPr>
          <a:xfrm rot="0">
            <a:off x="10418821" y="2635310"/>
            <a:ext cx="4253192" cy="6385192"/>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Task 6: Analyze performance and review results</a:t>
            </a:r>
          </a:p>
          <a:p>
            <a:pPr algn="l">
              <a:lnSpc>
                <a:spcPts val="3359"/>
              </a:lnSpc>
              <a:spcBef>
                <a:spcPct val="0"/>
              </a:spcBef>
            </a:pPr>
          </a:p>
          <a:p>
            <a:pPr algn="l" marL="518160"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Content: Analysis of performance indicators (visits, interaction, conversions).</a:t>
            </a:r>
          </a:p>
          <a:p>
            <a:pPr algn="l" marL="518160"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Responsible: Marwa (results analysis), Abdullah (performance report).</a:t>
            </a:r>
          </a:p>
          <a:p>
            <a:pPr algn="l" marL="518160"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Objective: Review performance and identify possible improvements.</a:t>
            </a:r>
          </a:p>
          <a:p>
            <a:pPr algn="l" marL="518160"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Implementation date: November 16 - November 20, 2024.</a:t>
            </a:r>
          </a:p>
        </p:txBody>
      </p:sp>
      <p:sp>
        <p:nvSpPr>
          <p:cNvPr name="TextBox 5" id="5"/>
          <p:cNvSpPr txBox="true"/>
          <p:nvPr/>
        </p:nvSpPr>
        <p:spPr>
          <a:xfrm rot="0">
            <a:off x="-1277095" y="488950"/>
            <a:ext cx="15130930"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2.TASKS OR ACTIVITIES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1583666" y="1689530"/>
            <a:ext cx="12335617" cy="6728431"/>
          </a:xfrm>
          <a:prstGeom prst="rect">
            <a:avLst/>
          </a:prstGeom>
        </p:spPr>
        <p:txBody>
          <a:bodyPr anchor="t" rtlCol="false" tIns="0" lIns="0" bIns="0" rIns="0">
            <a:spAutoFit/>
          </a:bodyPr>
          <a:lstStyle/>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Marwa (Project management) :</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Managing the entire project.</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Coordinating with the team and overseeing task execution.</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Managing paid campaigns and analyzing results.</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Ziad (Designer):</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Designing social media posts.</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Creating visual ads.</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Collaborating on the production of the introductory video.</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Abdullah (Photographer and Editor):</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Filming and producing the introductory video.</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Scheduling and publishing content.</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Preparing performance reports and analyzing key success metrics.</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Sarah (Content Writer):</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Writing content for social media posts.</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Drafting scripts for the introductory video and advertisements.</a:t>
            </a:r>
          </a:p>
          <a:p>
            <a:pPr algn="l" marL="518159" indent="-259080" lvl="1">
              <a:lnSpc>
                <a:spcPts val="335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Engaging with the audience and responding to comments and messages.</a:t>
            </a:r>
          </a:p>
        </p:txBody>
      </p:sp>
      <p:sp>
        <p:nvSpPr>
          <p:cNvPr name="TextBox 3" id="3"/>
          <p:cNvSpPr txBox="true"/>
          <p:nvPr/>
        </p:nvSpPr>
        <p:spPr>
          <a:xfrm rot="0">
            <a:off x="-826900" y="404879"/>
            <a:ext cx="12754023" cy="215582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3. RESPONSIBILITIES</a:t>
            </a:r>
          </a:p>
          <a:p>
            <a:pPr algn="ctr" marL="0" indent="0" lvl="0">
              <a:lnSpc>
                <a:spcPts val="800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1028700" y="2598925"/>
            <a:ext cx="4242251" cy="3209925"/>
          </a:xfrm>
          <a:prstGeom prst="rect">
            <a:avLst/>
          </a:prstGeom>
        </p:spPr>
        <p:txBody>
          <a:bodyPr anchor="t" rtlCol="false" tIns="0" lIns="0" bIns="0" rIns="0">
            <a:spAutoFit/>
          </a:bodyPr>
          <a:lstStyle/>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Week 1: Identify the audience and create content.</a:t>
            </a:r>
          </a:p>
        </p:txBody>
      </p:sp>
      <p:sp>
        <p:nvSpPr>
          <p:cNvPr name="TextBox 3" id="3"/>
          <p:cNvSpPr txBox="true"/>
          <p:nvPr/>
        </p:nvSpPr>
        <p:spPr>
          <a:xfrm rot="0">
            <a:off x="6399660" y="2598925"/>
            <a:ext cx="4042193" cy="2409825"/>
          </a:xfrm>
          <a:prstGeom prst="rect">
            <a:avLst/>
          </a:prstGeom>
        </p:spPr>
        <p:txBody>
          <a:bodyPr anchor="t" rtlCol="false" tIns="0" lIns="0" bIns="0" rIns="0">
            <a:spAutoFit/>
          </a:bodyPr>
          <a:lstStyle/>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 week 2: </a:t>
            </a:r>
          </a:p>
          <a:p>
            <a:pPr algn="ctr">
              <a:lnSpc>
                <a:spcPts val="6299"/>
              </a:lnSpc>
              <a:spcBef>
                <a:spcPct val="0"/>
              </a:spcBef>
            </a:pPr>
            <a:r>
              <a:rPr lang="en-US" sz="4500" strike="noStrike" u="none">
                <a:solidFill>
                  <a:srgbClr val="4B463A"/>
                </a:solidFill>
                <a:latin typeface="Migra Extra-Light"/>
                <a:ea typeface="Migra Extra-Light"/>
                <a:cs typeface="Migra Extra-Light"/>
                <a:sym typeface="Migra Extra-Light"/>
              </a:rPr>
              <a:t>    </a:t>
            </a:r>
            <a:r>
              <a:rPr lang="en-US" sz="4500" strike="noStrike" u="none">
                <a:solidFill>
                  <a:srgbClr val="4B463A"/>
                </a:solidFill>
                <a:latin typeface="Migra Extra-Light"/>
                <a:ea typeface="Migra Extra-Light"/>
                <a:cs typeface="Migra Extra-Light"/>
                <a:sym typeface="Migra Extra-Light"/>
              </a:rPr>
              <a:t>start of the      campaign</a:t>
            </a:r>
          </a:p>
        </p:txBody>
      </p:sp>
      <p:sp>
        <p:nvSpPr>
          <p:cNvPr name="TextBox 4" id="4"/>
          <p:cNvSpPr txBox="true"/>
          <p:nvPr/>
        </p:nvSpPr>
        <p:spPr>
          <a:xfrm rot="0">
            <a:off x="11910576" y="2598925"/>
            <a:ext cx="5348724" cy="3209925"/>
          </a:xfrm>
          <a:prstGeom prst="rect">
            <a:avLst/>
          </a:prstGeom>
        </p:spPr>
        <p:txBody>
          <a:bodyPr anchor="t" rtlCol="false" tIns="0" lIns="0" bIns="0" rIns="0">
            <a:spAutoFit/>
          </a:bodyPr>
          <a:lstStyle/>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Week 3 / 4:</a:t>
            </a:r>
          </a:p>
          <a:p>
            <a:pPr algn="l">
              <a:lnSpc>
                <a:spcPts val="6299"/>
              </a:lnSpc>
              <a:spcBef>
                <a:spcPct val="0"/>
              </a:spcBef>
            </a:pPr>
            <a:r>
              <a:rPr lang="en-US" sz="4500" strike="noStrike" u="none">
                <a:solidFill>
                  <a:srgbClr val="4B463A"/>
                </a:solidFill>
                <a:latin typeface="Migra Extra-Light"/>
                <a:ea typeface="Migra Extra-Light"/>
                <a:cs typeface="Migra Extra-Light"/>
                <a:sym typeface="Migra Extra-Light"/>
              </a:rPr>
              <a:t>       monitoring       performance and analyzing results.</a:t>
            </a:r>
          </a:p>
        </p:txBody>
      </p:sp>
      <p:sp>
        <p:nvSpPr>
          <p:cNvPr name="TextBox 5" id="5"/>
          <p:cNvSpPr txBox="true"/>
          <p:nvPr/>
        </p:nvSpPr>
        <p:spPr>
          <a:xfrm rot="0">
            <a:off x="-1256488" y="566924"/>
            <a:ext cx="10881000" cy="215582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4. TIMELINE</a:t>
            </a:r>
          </a:p>
          <a:p>
            <a:pPr algn="ctr" marL="0" indent="0" lvl="0">
              <a:lnSpc>
                <a:spcPts val="800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46658" y="2647820"/>
            <a:ext cx="6308196" cy="6410325"/>
          </a:xfrm>
          <a:prstGeom prst="rect">
            <a:avLst/>
          </a:prstGeom>
        </p:spPr>
        <p:txBody>
          <a:bodyPr anchor="t" rtlCol="false" tIns="0" lIns="0" bIns="0" rIns="0">
            <a:spAutoFit/>
          </a:bodyPr>
          <a:lstStyle/>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Human resources</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1-Psychotherapists </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2-Financial</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 3-management</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An integrated </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4-digital marketing </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5-team</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Customer support team</a:t>
            </a:r>
          </a:p>
        </p:txBody>
      </p:sp>
      <p:sp>
        <p:nvSpPr>
          <p:cNvPr name="TextBox 3" id="3"/>
          <p:cNvSpPr txBox="true"/>
          <p:nvPr/>
        </p:nvSpPr>
        <p:spPr>
          <a:xfrm rot="0">
            <a:off x="6854854" y="2598925"/>
            <a:ext cx="4383556" cy="4810125"/>
          </a:xfrm>
          <a:prstGeom prst="rect">
            <a:avLst/>
          </a:prstGeom>
        </p:spPr>
        <p:txBody>
          <a:bodyPr anchor="t" rtlCol="false" tIns="0" lIns="0" bIns="0" rIns="0">
            <a:spAutoFit/>
          </a:bodyPr>
          <a:lstStyle/>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Financial resources</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1-Operating costs</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2-Marketing costs</a:t>
            </a:r>
          </a:p>
        </p:txBody>
      </p:sp>
      <p:sp>
        <p:nvSpPr>
          <p:cNvPr name="TextBox 4" id="4"/>
          <p:cNvSpPr txBox="true"/>
          <p:nvPr/>
        </p:nvSpPr>
        <p:spPr>
          <a:xfrm rot="0">
            <a:off x="11645039" y="2647820"/>
            <a:ext cx="4634295" cy="6410325"/>
          </a:xfrm>
          <a:prstGeom prst="rect">
            <a:avLst/>
          </a:prstGeom>
        </p:spPr>
        <p:txBody>
          <a:bodyPr anchor="t" rtlCol="false" tIns="0" lIns="0" bIns="0" rIns="0">
            <a:spAutoFit/>
          </a:bodyPr>
          <a:lstStyle/>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Technical resources</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1-Computers</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2-CRM platform</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3-Electronic payment platform</a:t>
            </a:r>
          </a:p>
          <a:p>
            <a:pPr algn="l" marL="971550" indent="-485775" lvl="1">
              <a:lnSpc>
                <a:spcPts val="6299"/>
              </a:lnSpc>
              <a:spcBef>
                <a:spcPct val="0"/>
              </a:spcBef>
              <a:buFont typeface="Arial"/>
              <a:buChar char="•"/>
            </a:pPr>
          </a:p>
        </p:txBody>
      </p:sp>
      <p:sp>
        <p:nvSpPr>
          <p:cNvPr name="TextBox 5" id="5"/>
          <p:cNvSpPr txBox="true"/>
          <p:nvPr/>
        </p:nvSpPr>
        <p:spPr>
          <a:xfrm rot="0">
            <a:off x="-1327583" y="820289"/>
            <a:ext cx="17198246" cy="215582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5. RESOURCES REQUIRED</a:t>
            </a:r>
          </a:p>
          <a:p>
            <a:pPr algn="ctr" marL="0" indent="0" lvl="0">
              <a:lnSpc>
                <a:spcPts val="800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1813455" y="2756399"/>
            <a:ext cx="15445845" cy="5610225"/>
          </a:xfrm>
          <a:prstGeom prst="rect">
            <a:avLst/>
          </a:prstGeom>
        </p:spPr>
        <p:txBody>
          <a:bodyPr anchor="t" rtlCol="false" tIns="0" lIns="0" bIns="0" rIns="0">
            <a:spAutoFit/>
          </a:bodyPr>
          <a:lstStyle/>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Identify measurement tools: Use tools like spreadsheets or project management software (such as Trello, Asana or Monday.com) to track task progress. Dedicate a column to the weekly KPIs for each team or task.</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To know the number of followers - the extent of interaction with publications - the number of customers who responded and actually participated in the center’s sessions</a:t>
            </a:r>
          </a:p>
        </p:txBody>
      </p:sp>
      <p:sp>
        <p:nvSpPr>
          <p:cNvPr name="TextBox 3" id="3"/>
          <p:cNvSpPr txBox="true"/>
          <p:nvPr/>
        </p:nvSpPr>
        <p:spPr>
          <a:xfrm rot="0">
            <a:off x="1028700" y="1095375"/>
            <a:ext cx="4987966"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6.KPIS</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2455436" y="2665343"/>
            <a:ext cx="14803864" cy="4010025"/>
          </a:xfrm>
          <a:prstGeom prst="rect">
            <a:avLst/>
          </a:prstGeom>
        </p:spPr>
        <p:txBody>
          <a:bodyPr anchor="t" rtlCol="false" tIns="0" lIns="0" bIns="0" rIns="0">
            <a:spAutoFit/>
          </a:bodyPr>
          <a:lstStyle/>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Identify risks on the one hand  </a:t>
            </a:r>
          </a:p>
          <a:p>
            <a:pPr algn="l" marL="971550" indent="-485775" lvl="1">
              <a:lnSpc>
                <a:spcPts val="6299"/>
              </a:lnSpc>
              <a:buAutoNum type="arabicPeriod" startAt="1"/>
            </a:pPr>
            <a:r>
              <a:rPr lang="en-US" sz="4500" strike="noStrike" u="none">
                <a:solidFill>
                  <a:srgbClr val="4B463A"/>
                </a:solidFill>
                <a:latin typeface="Migra Extra-Light"/>
                <a:ea typeface="Migra Extra-Light"/>
                <a:cs typeface="Migra Extra-Light"/>
                <a:sym typeface="Migra Extra-Light"/>
              </a:rPr>
              <a:t>Failure to achieve the target customer reach rate</a:t>
            </a:r>
          </a:p>
          <a:p>
            <a:pPr algn="l" marL="971550" indent="-485775" lvl="1">
              <a:lnSpc>
                <a:spcPts val="6299"/>
              </a:lnSpc>
              <a:buAutoNum type="arabicPeriod" startAt="1"/>
            </a:pPr>
            <a:r>
              <a:rPr lang="en-US" sz="4500" strike="noStrike" u="none">
                <a:solidFill>
                  <a:srgbClr val="4B463A"/>
                </a:solidFill>
                <a:latin typeface="Migra Extra-Light"/>
                <a:ea typeface="Migra Extra-Light"/>
                <a:cs typeface="Migra Extra-Light"/>
                <a:sym typeface="Migra Extra-Light"/>
              </a:rPr>
              <a:t>Difficulty achieving value</a:t>
            </a:r>
          </a:p>
          <a:p>
            <a:pPr algn="l" marL="971550" indent="-485775" lvl="1">
              <a:lnSpc>
                <a:spcPts val="6299"/>
              </a:lnSpc>
              <a:buAutoNum type="arabicPeriod" startAt="1"/>
            </a:pPr>
            <a:r>
              <a:rPr lang="en-US" sz="4500" strike="noStrike" u="none">
                <a:solidFill>
                  <a:srgbClr val="4B463A"/>
                </a:solidFill>
                <a:latin typeface="Migra Extra-Light"/>
                <a:ea typeface="Migra Extra-Light"/>
                <a:cs typeface="Migra Extra-Light"/>
                <a:sym typeface="Migra Extra-Light"/>
              </a:rPr>
              <a:t>Strong competition with competitors</a:t>
            </a:r>
          </a:p>
          <a:p>
            <a:pPr algn="l" marL="971550" indent="-485775" lvl="1">
              <a:lnSpc>
                <a:spcPts val="6299"/>
              </a:lnSpc>
              <a:buAutoNum type="arabicPeriod" startAt="1"/>
            </a:pPr>
            <a:r>
              <a:rPr lang="en-US" sz="4500" strike="noStrike" u="none">
                <a:solidFill>
                  <a:srgbClr val="4B463A"/>
                </a:solidFill>
                <a:latin typeface="Migra Extra-Light"/>
                <a:ea typeface="Migra Extra-Light"/>
                <a:cs typeface="Migra Extra-Light"/>
                <a:sym typeface="Migra Extra-Light"/>
              </a:rPr>
              <a:t> The cost of sessions is expensive</a:t>
            </a:r>
          </a:p>
        </p:txBody>
      </p:sp>
      <p:sp>
        <p:nvSpPr>
          <p:cNvPr name="TextBox 3" id="3"/>
          <p:cNvSpPr txBox="true"/>
          <p:nvPr/>
        </p:nvSpPr>
        <p:spPr>
          <a:xfrm rot="0">
            <a:off x="0" y="1095375"/>
            <a:ext cx="13353291"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7- RISKS &amp; CHALLENGES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383781" y="-224365"/>
            <a:ext cx="19538910" cy="59998737"/>
            <a:chOff x="0" y="0"/>
            <a:chExt cx="26051880" cy="79998316"/>
          </a:xfrm>
        </p:grpSpPr>
        <p:grpSp>
          <p:nvGrpSpPr>
            <p:cNvPr name="Group 3" id="3"/>
            <p:cNvGrpSpPr/>
            <p:nvPr/>
          </p:nvGrpSpPr>
          <p:grpSpPr>
            <a:xfrm rot="0">
              <a:off x="0" y="66256165"/>
              <a:ext cx="26051880" cy="13742151"/>
              <a:chOff x="0" y="0"/>
              <a:chExt cx="5146050" cy="2714499"/>
            </a:xfrm>
          </p:grpSpPr>
          <p:sp>
            <p:nvSpPr>
              <p:cNvPr name="Freeform 4" id="4"/>
              <p:cNvSpPr/>
              <p:nvPr/>
            </p:nvSpPr>
            <p:spPr>
              <a:xfrm flipH="false" flipV="false" rot="0">
                <a:off x="0" y="0"/>
                <a:ext cx="5146050" cy="2714499"/>
              </a:xfrm>
              <a:custGeom>
                <a:avLst/>
                <a:gdLst/>
                <a:ahLst/>
                <a:cxnLst/>
                <a:rect r="r" b="b" t="t" l="l"/>
                <a:pathLst>
                  <a:path h="2714499" w="5146050">
                    <a:moveTo>
                      <a:pt x="0" y="0"/>
                    </a:moveTo>
                    <a:lnTo>
                      <a:pt x="5146050" y="0"/>
                    </a:lnTo>
                    <a:lnTo>
                      <a:pt x="5146050" y="2714499"/>
                    </a:lnTo>
                    <a:lnTo>
                      <a:pt x="0" y="2714499"/>
                    </a:lnTo>
                    <a:close/>
                  </a:path>
                </a:pathLst>
              </a:custGeom>
              <a:solidFill>
                <a:srgbClr val="E0D1BE"/>
              </a:solidFill>
              <a:ln cap="sq">
                <a:noFill/>
                <a:prstDash val="solid"/>
                <a:miter/>
              </a:ln>
            </p:spPr>
          </p:sp>
          <p:sp>
            <p:nvSpPr>
              <p:cNvPr name="TextBox 5" id="5"/>
              <p:cNvSpPr txBox="true"/>
              <p:nvPr/>
            </p:nvSpPr>
            <p:spPr>
              <a:xfrm>
                <a:off x="0" y="-38100"/>
                <a:ext cx="5146050" cy="27525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0" y="0"/>
              <a:ext cx="26051880" cy="13742151"/>
              <a:chOff x="0" y="0"/>
              <a:chExt cx="5146050" cy="2714499"/>
            </a:xfrm>
          </p:grpSpPr>
          <p:sp>
            <p:nvSpPr>
              <p:cNvPr name="Freeform 7" id="7"/>
              <p:cNvSpPr/>
              <p:nvPr/>
            </p:nvSpPr>
            <p:spPr>
              <a:xfrm flipH="false" flipV="false" rot="0">
                <a:off x="0" y="0"/>
                <a:ext cx="5146050" cy="2714499"/>
              </a:xfrm>
              <a:custGeom>
                <a:avLst/>
                <a:gdLst/>
                <a:ahLst/>
                <a:cxnLst/>
                <a:rect r="r" b="b" t="t" l="l"/>
                <a:pathLst>
                  <a:path h="2714499" w="5146050">
                    <a:moveTo>
                      <a:pt x="0" y="0"/>
                    </a:moveTo>
                    <a:lnTo>
                      <a:pt x="5146050" y="0"/>
                    </a:lnTo>
                    <a:lnTo>
                      <a:pt x="5146050" y="2714499"/>
                    </a:lnTo>
                    <a:lnTo>
                      <a:pt x="0" y="2714499"/>
                    </a:lnTo>
                    <a:close/>
                  </a:path>
                </a:pathLst>
              </a:custGeom>
              <a:solidFill>
                <a:srgbClr val="E0D1BE"/>
              </a:solidFill>
              <a:ln cap="sq">
                <a:noFill/>
                <a:prstDash val="solid"/>
                <a:miter/>
              </a:ln>
            </p:spPr>
          </p:sp>
          <p:sp>
            <p:nvSpPr>
              <p:cNvPr name="TextBox 8" id="8"/>
              <p:cNvSpPr txBox="true"/>
              <p:nvPr/>
            </p:nvSpPr>
            <p:spPr>
              <a:xfrm>
                <a:off x="0" y="-38100"/>
                <a:ext cx="5146050" cy="2752599"/>
              </a:xfrm>
              <a:prstGeom prst="rect">
                <a:avLst/>
              </a:prstGeom>
            </p:spPr>
            <p:txBody>
              <a:bodyPr anchor="ctr" rtlCol="false" tIns="50800" lIns="50800" bIns="50800" rIns="50800"/>
              <a:lstStyle/>
              <a:p>
                <a:pPr algn="ctr" marL="0" indent="0" lvl="0">
                  <a:lnSpc>
                    <a:spcPts val="2659"/>
                  </a:lnSpc>
                  <a:spcBef>
                    <a:spcPct val="0"/>
                  </a:spcBef>
                </a:pPr>
              </a:p>
            </p:txBody>
          </p:sp>
        </p:grpSp>
      </p:grpSp>
      <p:sp>
        <p:nvSpPr>
          <p:cNvPr name="Freeform 9" id="9"/>
          <p:cNvSpPr/>
          <p:nvPr/>
        </p:nvSpPr>
        <p:spPr>
          <a:xfrm flipH="false" flipV="false" rot="0">
            <a:off x="49017"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10" id="10"/>
          <p:cNvSpPr txBox="true"/>
          <p:nvPr/>
        </p:nvSpPr>
        <p:spPr>
          <a:xfrm rot="0">
            <a:off x="1480343" y="2317751"/>
            <a:ext cx="7012325" cy="1922734"/>
          </a:xfrm>
          <a:prstGeom prst="rect">
            <a:avLst/>
          </a:prstGeom>
        </p:spPr>
        <p:txBody>
          <a:bodyPr anchor="t" rtlCol="false" tIns="0" lIns="0" bIns="0" rIns="0">
            <a:spAutoFit/>
          </a:bodyPr>
          <a:lstStyle/>
          <a:p>
            <a:pPr algn="l">
              <a:lnSpc>
                <a:spcPts val="7195"/>
              </a:lnSpc>
            </a:pPr>
            <a:r>
              <a:rPr lang="en-US" sz="7195" b="true">
                <a:solidFill>
                  <a:srgbClr val="402B03"/>
                </a:solidFill>
                <a:latin typeface="Migra Ultra-Bold"/>
                <a:ea typeface="Migra Ultra-Bold"/>
                <a:cs typeface="Migra Ultra-Bold"/>
                <a:sym typeface="Migra Ultra-Bold"/>
              </a:rPr>
              <a:t>SITUATION</a:t>
            </a:r>
          </a:p>
          <a:p>
            <a:pPr algn="l">
              <a:lnSpc>
                <a:spcPts val="7195"/>
              </a:lnSpc>
            </a:pPr>
            <a:r>
              <a:rPr lang="en-US" sz="7195" b="true">
                <a:solidFill>
                  <a:srgbClr val="402B03"/>
                </a:solidFill>
                <a:latin typeface="Migra Ultra-Bold"/>
                <a:ea typeface="Migra Ultra-Bold"/>
                <a:cs typeface="Migra Ultra-Bold"/>
                <a:sym typeface="Migra Ultra-Bold"/>
              </a:rPr>
              <a:t>ANALYSIS</a:t>
            </a:r>
          </a:p>
        </p:txBody>
      </p:sp>
      <p:sp>
        <p:nvSpPr>
          <p:cNvPr name="Freeform 11" id="11"/>
          <p:cNvSpPr/>
          <p:nvPr/>
        </p:nvSpPr>
        <p:spPr>
          <a:xfrm flipH="false" flipV="false" rot="0">
            <a:off x="15109772" y="-224365"/>
            <a:ext cx="3178228" cy="2028287"/>
          </a:xfrm>
          <a:custGeom>
            <a:avLst/>
            <a:gdLst/>
            <a:ahLst/>
            <a:cxnLst/>
            <a:rect r="r" b="b" t="t" l="l"/>
            <a:pathLst>
              <a:path h="2028287" w="3178228">
                <a:moveTo>
                  <a:pt x="0" y="0"/>
                </a:moveTo>
                <a:lnTo>
                  <a:pt x="3178228" y="0"/>
                </a:lnTo>
                <a:lnTo>
                  <a:pt x="3178228" y="2028287"/>
                </a:lnTo>
                <a:lnTo>
                  <a:pt x="0" y="2028287"/>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2" id="12"/>
          <p:cNvGrpSpPr/>
          <p:nvPr/>
        </p:nvGrpSpPr>
        <p:grpSpPr>
          <a:xfrm rot="0">
            <a:off x="1480343" y="4189199"/>
            <a:ext cx="15327314" cy="3882988"/>
            <a:chOff x="0" y="0"/>
            <a:chExt cx="20436419" cy="5177317"/>
          </a:xfrm>
        </p:grpSpPr>
        <p:grpSp>
          <p:nvGrpSpPr>
            <p:cNvPr name="Group 13" id="13"/>
            <p:cNvGrpSpPr/>
            <p:nvPr/>
          </p:nvGrpSpPr>
          <p:grpSpPr>
            <a:xfrm rot="0">
              <a:off x="0" y="547681"/>
              <a:ext cx="9467804" cy="4629637"/>
              <a:chOff x="0" y="0"/>
              <a:chExt cx="1870184" cy="914496"/>
            </a:xfrm>
          </p:grpSpPr>
          <p:sp>
            <p:nvSpPr>
              <p:cNvPr name="Freeform 14" id="14"/>
              <p:cNvSpPr/>
              <p:nvPr/>
            </p:nvSpPr>
            <p:spPr>
              <a:xfrm flipH="false" flipV="false" rot="0">
                <a:off x="0" y="0"/>
                <a:ext cx="1870184" cy="914496"/>
              </a:xfrm>
              <a:custGeom>
                <a:avLst/>
                <a:gdLst/>
                <a:ahLst/>
                <a:cxnLst/>
                <a:rect r="r" b="b" t="t" l="l"/>
                <a:pathLst>
                  <a:path h="914496" w="1870184">
                    <a:moveTo>
                      <a:pt x="0" y="0"/>
                    </a:moveTo>
                    <a:lnTo>
                      <a:pt x="1870184" y="0"/>
                    </a:lnTo>
                    <a:lnTo>
                      <a:pt x="1870184" y="914496"/>
                    </a:lnTo>
                    <a:lnTo>
                      <a:pt x="0" y="914496"/>
                    </a:lnTo>
                    <a:close/>
                  </a:path>
                </a:pathLst>
              </a:custGeom>
              <a:solidFill>
                <a:srgbClr val="E0D1BE"/>
              </a:solidFill>
              <a:ln cap="sq">
                <a:noFill/>
                <a:prstDash val="solid"/>
                <a:miter/>
              </a:ln>
            </p:spPr>
          </p:sp>
          <p:sp>
            <p:nvSpPr>
              <p:cNvPr name="TextBox 15" id="15"/>
              <p:cNvSpPr txBox="true"/>
              <p:nvPr/>
            </p:nvSpPr>
            <p:spPr>
              <a:xfrm>
                <a:off x="0" y="-38100"/>
                <a:ext cx="1870184" cy="95259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1063950" y="1703410"/>
              <a:ext cx="7803534" cy="2583519"/>
            </a:xfrm>
            <a:prstGeom prst="rect">
              <a:avLst/>
            </a:prstGeom>
          </p:spPr>
          <p:txBody>
            <a:bodyPr anchor="t" rtlCol="false" tIns="0" lIns="0" bIns="0" rIns="0">
              <a:spAutoFit/>
            </a:bodyPr>
            <a:lstStyle/>
            <a:p>
              <a:pPr algn="ctr">
                <a:lnSpc>
                  <a:spcPts val="3808"/>
                </a:lnSpc>
              </a:pPr>
              <a:r>
                <a:rPr lang="en-US" sz="3200">
                  <a:solidFill>
                    <a:srgbClr val="4B463A"/>
                  </a:solidFill>
                  <a:latin typeface="Migra Extra-Light"/>
                  <a:ea typeface="Migra Extra-Light"/>
                  <a:cs typeface="Migra Extra-Light"/>
                  <a:sym typeface="Migra Extra-Light"/>
                </a:rPr>
                <a:t>Staff and staff training</a:t>
              </a:r>
            </a:p>
            <a:p>
              <a:pPr algn="ctr">
                <a:lnSpc>
                  <a:spcPts val="3808"/>
                </a:lnSpc>
              </a:pPr>
              <a:r>
                <a:rPr lang="en-US" sz="3200">
                  <a:solidFill>
                    <a:srgbClr val="4B463A"/>
                  </a:solidFill>
                  <a:latin typeface="Migra Extra-Light"/>
                  <a:ea typeface="Migra Extra-Light"/>
                  <a:cs typeface="Migra Extra-Light"/>
                  <a:sym typeface="Migra Extra-Light"/>
                </a:rPr>
                <a:t>Resources</a:t>
              </a:r>
            </a:p>
            <a:p>
              <a:pPr algn="ctr">
                <a:lnSpc>
                  <a:spcPts val="3808"/>
                </a:lnSpc>
              </a:pPr>
              <a:r>
                <a:rPr lang="en-US" sz="3200">
                  <a:solidFill>
                    <a:srgbClr val="4B463A"/>
                  </a:solidFill>
                  <a:latin typeface="Migra Extra-Light"/>
                  <a:ea typeface="Migra Extra-Light"/>
                  <a:cs typeface="Migra Extra-Light"/>
                  <a:sym typeface="Migra Extra-Light"/>
                </a:rPr>
                <a:t>Internal Policies</a:t>
              </a:r>
            </a:p>
            <a:p>
              <a:pPr algn="ctr" marL="0" indent="0" lvl="0">
                <a:lnSpc>
                  <a:spcPts val="3808"/>
                </a:lnSpc>
                <a:spcBef>
                  <a:spcPct val="0"/>
                </a:spcBef>
              </a:pPr>
              <a:r>
                <a:rPr lang="en-US" sz="3200">
                  <a:solidFill>
                    <a:srgbClr val="4B463A"/>
                  </a:solidFill>
                  <a:latin typeface="Migra Extra-Light"/>
                  <a:ea typeface="Migra Extra-Light"/>
                  <a:cs typeface="Migra Extra-Light"/>
                  <a:sym typeface="Migra Extra-Light"/>
                </a:rPr>
                <a:t>Staff Support </a:t>
              </a:r>
            </a:p>
          </p:txBody>
        </p:sp>
        <p:sp>
          <p:nvSpPr>
            <p:cNvPr name="Freeform 17" id="17"/>
            <p:cNvSpPr/>
            <p:nvPr/>
          </p:nvSpPr>
          <p:spPr>
            <a:xfrm flipH="false" flipV="false" rot="0">
              <a:off x="463631" y="0"/>
              <a:ext cx="3871316" cy="1471408"/>
            </a:xfrm>
            <a:custGeom>
              <a:avLst/>
              <a:gdLst/>
              <a:ahLst/>
              <a:cxnLst/>
              <a:rect r="r" b="b" t="t" l="l"/>
              <a:pathLst>
                <a:path h="1471408" w="3871316">
                  <a:moveTo>
                    <a:pt x="0" y="0"/>
                  </a:moveTo>
                  <a:lnTo>
                    <a:pt x="3871316" y="0"/>
                  </a:lnTo>
                  <a:lnTo>
                    <a:pt x="3871316" y="1471408"/>
                  </a:lnTo>
                  <a:lnTo>
                    <a:pt x="0" y="1471408"/>
                  </a:lnTo>
                  <a:lnTo>
                    <a:pt x="0" y="0"/>
                  </a:lnTo>
                  <a:close/>
                </a:path>
              </a:pathLst>
            </a:custGeom>
            <a:blipFill>
              <a:blip r:embed="rId5">
                <a:extLst>
                  <a:ext uri="{96DAC541-7B7A-43D3-8B79-37D633B846F1}">
                    <asvg:svgBlip xmlns:asvg="http://schemas.microsoft.com/office/drawing/2016/SVG/main" r:embed="rId6"/>
                  </a:ext>
                </a:extLst>
              </a:blip>
              <a:stretch>
                <a:fillRect l="0" t="0" r="-33361" b="0"/>
              </a:stretch>
            </a:blipFill>
          </p:spPr>
        </p:sp>
        <p:sp>
          <p:nvSpPr>
            <p:cNvPr name="Freeform 18" id="18"/>
            <p:cNvSpPr/>
            <p:nvPr/>
          </p:nvSpPr>
          <p:spPr>
            <a:xfrm flipH="true" flipV="false" rot="0">
              <a:off x="5596488" y="0"/>
              <a:ext cx="3871316" cy="1471408"/>
            </a:xfrm>
            <a:custGeom>
              <a:avLst/>
              <a:gdLst/>
              <a:ahLst/>
              <a:cxnLst/>
              <a:rect r="r" b="b" t="t" l="l"/>
              <a:pathLst>
                <a:path h="1471408" w="3871316">
                  <a:moveTo>
                    <a:pt x="3871316" y="0"/>
                  </a:moveTo>
                  <a:lnTo>
                    <a:pt x="0" y="0"/>
                  </a:lnTo>
                  <a:lnTo>
                    <a:pt x="0" y="1471408"/>
                  </a:lnTo>
                  <a:lnTo>
                    <a:pt x="3871316" y="1471408"/>
                  </a:lnTo>
                  <a:lnTo>
                    <a:pt x="3871316" y="0"/>
                  </a:lnTo>
                  <a:close/>
                </a:path>
              </a:pathLst>
            </a:custGeom>
            <a:blipFill>
              <a:blip r:embed="rId5">
                <a:extLst>
                  <a:ext uri="{96DAC541-7B7A-43D3-8B79-37D633B846F1}">
                    <asvg:svgBlip xmlns:asvg="http://schemas.microsoft.com/office/drawing/2016/SVG/main" r:embed="rId6"/>
                  </a:ext>
                </a:extLst>
              </a:blip>
              <a:stretch>
                <a:fillRect l="0" t="0" r="-33361" b="0"/>
              </a:stretch>
            </a:blipFill>
          </p:spPr>
        </p:sp>
        <p:sp>
          <p:nvSpPr>
            <p:cNvPr name="Freeform 19" id="19"/>
            <p:cNvSpPr/>
            <p:nvPr/>
          </p:nvSpPr>
          <p:spPr>
            <a:xfrm flipH="false" flipV="false" rot="0">
              <a:off x="4334947" y="0"/>
              <a:ext cx="1261542" cy="1471408"/>
            </a:xfrm>
            <a:custGeom>
              <a:avLst/>
              <a:gdLst/>
              <a:ahLst/>
              <a:cxnLst/>
              <a:rect r="r" b="b" t="t" l="l"/>
              <a:pathLst>
                <a:path h="1471408" w="1261542">
                  <a:moveTo>
                    <a:pt x="0" y="0"/>
                  </a:moveTo>
                  <a:lnTo>
                    <a:pt x="1261541" y="0"/>
                  </a:lnTo>
                  <a:lnTo>
                    <a:pt x="1261541" y="1471408"/>
                  </a:lnTo>
                  <a:lnTo>
                    <a:pt x="0" y="1471408"/>
                  </a:lnTo>
                  <a:lnTo>
                    <a:pt x="0" y="0"/>
                  </a:lnTo>
                  <a:close/>
                </a:path>
              </a:pathLst>
            </a:custGeom>
            <a:blipFill>
              <a:blip r:embed="rId5">
                <a:extLst>
                  <a:ext uri="{96DAC541-7B7A-43D3-8B79-37D633B846F1}">
                    <asvg:svgBlip xmlns:asvg="http://schemas.microsoft.com/office/drawing/2016/SVG/main" r:embed="rId6"/>
                  </a:ext>
                </a:extLst>
              </a:blip>
              <a:stretch>
                <a:fillRect l="-206871" t="0" r="-102376" b="0"/>
              </a:stretch>
            </a:blipFill>
          </p:spPr>
        </p:sp>
        <p:sp>
          <p:nvSpPr>
            <p:cNvPr name="TextBox 20" id="20"/>
            <p:cNvSpPr txBox="true"/>
            <p:nvPr/>
          </p:nvSpPr>
          <p:spPr>
            <a:xfrm rot="0">
              <a:off x="1132824" y="281890"/>
              <a:ext cx="7665787" cy="736177"/>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402B03"/>
                  </a:solidFill>
                  <a:latin typeface="Migra Ultra-Bold"/>
                  <a:ea typeface="Migra Ultra-Bold"/>
                  <a:cs typeface="Migra Ultra-Bold"/>
                  <a:sym typeface="Migra Ultra-Bold"/>
                </a:rPr>
                <a:t>Internal Factors </a:t>
              </a:r>
            </a:p>
          </p:txBody>
        </p:sp>
        <p:grpSp>
          <p:nvGrpSpPr>
            <p:cNvPr name="Group 21" id="21"/>
            <p:cNvGrpSpPr/>
            <p:nvPr/>
          </p:nvGrpSpPr>
          <p:grpSpPr>
            <a:xfrm rot="0">
              <a:off x="10968615" y="547681"/>
              <a:ext cx="9467804" cy="4629637"/>
              <a:chOff x="0" y="0"/>
              <a:chExt cx="1870184" cy="914496"/>
            </a:xfrm>
          </p:grpSpPr>
          <p:sp>
            <p:nvSpPr>
              <p:cNvPr name="Freeform 22" id="22"/>
              <p:cNvSpPr/>
              <p:nvPr/>
            </p:nvSpPr>
            <p:spPr>
              <a:xfrm flipH="false" flipV="false" rot="0">
                <a:off x="0" y="0"/>
                <a:ext cx="1870184" cy="914496"/>
              </a:xfrm>
              <a:custGeom>
                <a:avLst/>
                <a:gdLst/>
                <a:ahLst/>
                <a:cxnLst/>
                <a:rect r="r" b="b" t="t" l="l"/>
                <a:pathLst>
                  <a:path h="914496" w="1870184">
                    <a:moveTo>
                      <a:pt x="0" y="0"/>
                    </a:moveTo>
                    <a:lnTo>
                      <a:pt x="1870184" y="0"/>
                    </a:lnTo>
                    <a:lnTo>
                      <a:pt x="1870184" y="914496"/>
                    </a:lnTo>
                    <a:lnTo>
                      <a:pt x="0" y="914496"/>
                    </a:lnTo>
                    <a:close/>
                  </a:path>
                </a:pathLst>
              </a:custGeom>
              <a:solidFill>
                <a:srgbClr val="E0D1BE"/>
              </a:solidFill>
              <a:ln cap="sq">
                <a:noFill/>
                <a:prstDash val="solid"/>
                <a:miter/>
              </a:ln>
            </p:spPr>
          </p:sp>
          <p:sp>
            <p:nvSpPr>
              <p:cNvPr name="TextBox 23" id="23"/>
              <p:cNvSpPr txBox="true"/>
              <p:nvPr/>
            </p:nvSpPr>
            <p:spPr>
              <a:xfrm>
                <a:off x="0" y="-38100"/>
                <a:ext cx="1870184" cy="95259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4" id="24"/>
            <p:cNvSpPr txBox="true"/>
            <p:nvPr/>
          </p:nvSpPr>
          <p:spPr>
            <a:xfrm rot="0">
              <a:off x="12032566" y="1703410"/>
              <a:ext cx="7803534" cy="3218519"/>
            </a:xfrm>
            <a:prstGeom prst="rect">
              <a:avLst/>
            </a:prstGeom>
          </p:spPr>
          <p:txBody>
            <a:bodyPr anchor="t" rtlCol="false" tIns="0" lIns="0" bIns="0" rIns="0">
              <a:spAutoFit/>
            </a:bodyPr>
            <a:lstStyle/>
            <a:p>
              <a:pPr algn="ctr">
                <a:lnSpc>
                  <a:spcPts val="3808"/>
                </a:lnSpc>
              </a:pPr>
              <a:r>
                <a:rPr lang="en-US" sz="3200">
                  <a:solidFill>
                    <a:srgbClr val="4B463A"/>
                  </a:solidFill>
                  <a:latin typeface="Migra Extra-Light"/>
                  <a:ea typeface="Migra Extra-Light"/>
                  <a:cs typeface="Migra Extra-Light"/>
                  <a:sym typeface="Migra Extra-Light"/>
                </a:rPr>
                <a:t>Government Regulations</a:t>
              </a:r>
            </a:p>
            <a:p>
              <a:pPr algn="ctr">
                <a:lnSpc>
                  <a:spcPts val="3808"/>
                </a:lnSpc>
              </a:pPr>
              <a:r>
                <a:rPr lang="en-US" sz="3200">
                  <a:solidFill>
                    <a:srgbClr val="4B463A"/>
                  </a:solidFill>
                  <a:latin typeface="Migra Extra-Light"/>
                  <a:ea typeface="Migra Extra-Light"/>
                  <a:cs typeface="Migra Extra-Light"/>
                  <a:sym typeface="Migra Extra-Light"/>
                </a:rPr>
                <a:t>Community Support</a:t>
              </a:r>
            </a:p>
            <a:p>
              <a:pPr algn="ctr">
                <a:lnSpc>
                  <a:spcPts val="3808"/>
                </a:lnSpc>
              </a:pPr>
              <a:r>
                <a:rPr lang="en-US" sz="3200">
                  <a:solidFill>
                    <a:srgbClr val="4B463A"/>
                  </a:solidFill>
                  <a:latin typeface="Migra Extra-Light"/>
                  <a:ea typeface="Migra Extra-Light"/>
                  <a:cs typeface="Migra Extra-Light"/>
                  <a:sym typeface="Migra Extra-Light"/>
                </a:rPr>
                <a:t>Economic Conditions</a:t>
              </a:r>
            </a:p>
            <a:p>
              <a:pPr algn="ctr">
                <a:lnSpc>
                  <a:spcPts val="3808"/>
                </a:lnSpc>
              </a:pPr>
              <a:r>
                <a:rPr lang="en-US" sz="3200">
                  <a:solidFill>
                    <a:srgbClr val="4B463A"/>
                  </a:solidFill>
                  <a:latin typeface="Migra Extra-Light"/>
                  <a:ea typeface="Migra Extra-Light"/>
                  <a:cs typeface="Migra Extra-Light"/>
                  <a:sym typeface="Migra Extra-Light"/>
                </a:rPr>
                <a:t>Technologies</a:t>
              </a:r>
            </a:p>
            <a:p>
              <a:pPr algn="ctr" marL="0" indent="0" lvl="0">
                <a:lnSpc>
                  <a:spcPts val="3808"/>
                </a:lnSpc>
                <a:spcBef>
                  <a:spcPct val="0"/>
                </a:spcBef>
              </a:pPr>
            </a:p>
          </p:txBody>
        </p:sp>
        <p:sp>
          <p:nvSpPr>
            <p:cNvPr name="Freeform 25" id="25"/>
            <p:cNvSpPr/>
            <p:nvPr/>
          </p:nvSpPr>
          <p:spPr>
            <a:xfrm flipH="false" flipV="false" rot="0">
              <a:off x="11432246" y="0"/>
              <a:ext cx="3871316" cy="1471408"/>
            </a:xfrm>
            <a:custGeom>
              <a:avLst/>
              <a:gdLst/>
              <a:ahLst/>
              <a:cxnLst/>
              <a:rect r="r" b="b" t="t" l="l"/>
              <a:pathLst>
                <a:path h="1471408" w="3871316">
                  <a:moveTo>
                    <a:pt x="0" y="0"/>
                  </a:moveTo>
                  <a:lnTo>
                    <a:pt x="3871316" y="0"/>
                  </a:lnTo>
                  <a:lnTo>
                    <a:pt x="3871316" y="1471408"/>
                  </a:lnTo>
                  <a:lnTo>
                    <a:pt x="0" y="1471408"/>
                  </a:lnTo>
                  <a:lnTo>
                    <a:pt x="0" y="0"/>
                  </a:lnTo>
                  <a:close/>
                </a:path>
              </a:pathLst>
            </a:custGeom>
            <a:blipFill>
              <a:blip r:embed="rId5">
                <a:extLst>
                  <a:ext uri="{96DAC541-7B7A-43D3-8B79-37D633B846F1}">
                    <asvg:svgBlip xmlns:asvg="http://schemas.microsoft.com/office/drawing/2016/SVG/main" r:embed="rId6"/>
                  </a:ext>
                </a:extLst>
              </a:blip>
              <a:stretch>
                <a:fillRect l="0" t="0" r="-33361" b="0"/>
              </a:stretch>
            </a:blipFill>
          </p:spPr>
        </p:sp>
        <p:sp>
          <p:nvSpPr>
            <p:cNvPr name="Freeform 26" id="26"/>
            <p:cNvSpPr/>
            <p:nvPr/>
          </p:nvSpPr>
          <p:spPr>
            <a:xfrm flipH="true" flipV="false" rot="0">
              <a:off x="16565104" y="0"/>
              <a:ext cx="3871316" cy="1471408"/>
            </a:xfrm>
            <a:custGeom>
              <a:avLst/>
              <a:gdLst/>
              <a:ahLst/>
              <a:cxnLst/>
              <a:rect r="r" b="b" t="t" l="l"/>
              <a:pathLst>
                <a:path h="1471408" w="3871316">
                  <a:moveTo>
                    <a:pt x="3871315" y="0"/>
                  </a:moveTo>
                  <a:lnTo>
                    <a:pt x="0" y="0"/>
                  </a:lnTo>
                  <a:lnTo>
                    <a:pt x="0" y="1471408"/>
                  </a:lnTo>
                  <a:lnTo>
                    <a:pt x="3871315" y="1471408"/>
                  </a:lnTo>
                  <a:lnTo>
                    <a:pt x="3871315" y="0"/>
                  </a:lnTo>
                  <a:close/>
                </a:path>
              </a:pathLst>
            </a:custGeom>
            <a:blipFill>
              <a:blip r:embed="rId5">
                <a:extLst>
                  <a:ext uri="{96DAC541-7B7A-43D3-8B79-37D633B846F1}">
                    <asvg:svgBlip xmlns:asvg="http://schemas.microsoft.com/office/drawing/2016/SVG/main" r:embed="rId6"/>
                  </a:ext>
                </a:extLst>
              </a:blip>
              <a:stretch>
                <a:fillRect l="0" t="0" r="-33361" b="0"/>
              </a:stretch>
            </a:blipFill>
          </p:spPr>
        </p:sp>
        <p:sp>
          <p:nvSpPr>
            <p:cNvPr name="Freeform 27" id="27"/>
            <p:cNvSpPr/>
            <p:nvPr/>
          </p:nvSpPr>
          <p:spPr>
            <a:xfrm flipH="false" flipV="false" rot="0">
              <a:off x="15303562" y="0"/>
              <a:ext cx="1261542" cy="1471408"/>
            </a:xfrm>
            <a:custGeom>
              <a:avLst/>
              <a:gdLst/>
              <a:ahLst/>
              <a:cxnLst/>
              <a:rect r="r" b="b" t="t" l="l"/>
              <a:pathLst>
                <a:path h="1471408" w="1261542">
                  <a:moveTo>
                    <a:pt x="0" y="0"/>
                  </a:moveTo>
                  <a:lnTo>
                    <a:pt x="1261542" y="0"/>
                  </a:lnTo>
                  <a:lnTo>
                    <a:pt x="1261542" y="1471408"/>
                  </a:lnTo>
                  <a:lnTo>
                    <a:pt x="0" y="1471408"/>
                  </a:lnTo>
                  <a:lnTo>
                    <a:pt x="0" y="0"/>
                  </a:lnTo>
                  <a:close/>
                </a:path>
              </a:pathLst>
            </a:custGeom>
            <a:blipFill>
              <a:blip r:embed="rId5">
                <a:extLst>
                  <a:ext uri="{96DAC541-7B7A-43D3-8B79-37D633B846F1}">
                    <asvg:svgBlip xmlns:asvg="http://schemas.microsoft.com/office/drawing/2016/SVG/main" r:embed="rId6"/>
                  </a:ext>
                </a:extLst>
              </a:blip>
              <a:stretch>
                <a:fillRect l="-206871" t="0" r="-102376" b="0"/>
              </a:stretch>
            </a:blipFill>
          </p:spPr>
        </p:sp>
        <p:sp>
          <p:nvSpPr>
            <p:cNvPr name="TextBox 28" id="28"/>
            <p:cNvSpPr txBox="true"/>
            <p:nvPr/>
          </p:nvSpPr>
          <p:spPr>
            <a:xfrm rot="0">
              <a:off x="11432246" y="281890"/>
              <a:ext cx="8798611" cy="736177"/>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402B03"/>
                  </a:solidFill>
                  <a:latin typeface="Migra Ultra-Bold"/>
                  <a:ea typeface="Migra Ultra-Bold"/>
                  <a:cs typeface="Migra Ultra-Bold"/>
                  <a:sym typeface="Migra Ultra-Bold"/>
                </a:rPr>
                <a:t>External Factors</a:t>
              </a:r>
            </a:p>
          </p:txBody>
        </p:sp>
      </p:grpSp>
      <p:grpSp>
        <p:nvGrpSpPr>
          <p:cNvPr name="Group 29" id="29"/>
          <p:cNvGrpSpPr/>
          <p:nvPr/>
        </p:nvGrpSpPr>
        <p:grpSpPr>
          <a:xfrm rot="0">
            <a:off x="6924881" y="2241551"/>
            <a:ext cx="16698852" cy="987460"/>
            <a:chOff x="0" y="0"/>
            <a:chExt cx="22265136" cy="1316613"/>
          </a:xfrm>
        </p:grpSpPr>
        <p:sp>
          <p:nvSpPr>
            <p:cNvPr name="AutoShape 30" id="30"/>
            <p:cNvSpPr/>
            <p:nvPr/>
          </p:nvSpPr>
          <p:spPr>
            <a:xfrm>
              <a:off x="1462336" y="601301"/>
              <a:ext cx="20802800" cy="0"/>
            </a:xfrm>
            <a:prstGeom prst="line">
              <a:avLst/>
            </a:prstGeom>
            <a:ln cap="rnd" w="25400">
              <a:solidFill>
                <a:srgbClr val="402B03"/>
              </a:solidFill>
              <a:prstDash val="solid"/>
              <a:headEnd type="none" len="sm" w="sm"/>
              <a:tailEnd type="none" len="sm" w="sm"/>
            </a:ln>
          </p:spPr>
        </p:sp>
        <p:sp>
          <p:nvSpPr>
            <p:cNvPr name="Freeform 31" id="31"/>
            <p:cNvSpPr/>
            <p:nvPr/>
          </p:nvSpPr>
          <p:spPr>
            <a:xfrm flipH="false" flipV="false" rot="0">
              <a:off x="0" y="0"/>
              <a:ext cx="1141863" cy="1316613"/>
            </a:xfrm>
            <a:custGeom>
              <a:avLst/>
              <a:gdLst/>
              <a:ahLst/>
              <a:cxnLst/>
              <a:rect r="r" b="b" t="t" l="l"/>
              <a:pathLst>
                <a:path h="1316613" w="1141863">
                  <a:moveTo>
                    <a:pt x="0" y="0"/>
                  </a:moveTo>
                  <a:lnTo>
                    <a:pt x="1141863" y="0"/>
                  </a:lnTo>
                  <a:lnTo>
                    <a:pt x="1141863" y="1316613"/>
                  </a:lnTo>
                  <a:lnTo>
                    <a:pt x="0" y="1316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32" id="32"/>
          <p:cNvSpPr/>
          <p:nvPr/>
        </p:nvSpPr>
        <p:spPr>
          <a:xfrm flipH="true" flipV="true" rot="0">
            <a:off x="15278297" y="7606449"/>
            <a:ext cx="3058720" cy="2680551"/>
          </a:xfrm>
          <a:custGeom>
            <a:avLst/>
            <a:gdLst/>
            <a:ahLst/>
            <a:cxnLst/>
            <a:rect r="r" b="b" t="t" l="l"/>
            <a:pathLst>
              <a:path h="2680551" w="3058720">
                <a:moveTo>
                  <a:pt x="3058720" y="2680551"/>
                </a:moveTo>
                <a:lnTo>
                  <a:pt x="0" y="2680551"/>
                </a:lnTo>
                <a:lnTo>
                  <a:pt x="0" y="0"/>
                </a:lnTo>
                <a:lnTo>
                  <a:pt x="3058720" y="0"/>
                </a:lnTo>
                <a:lnTo>
                  <a:pt x="3058720" y="2680551"/>
                </a:lnTo>
                <a:close/>
              </a:path>
            </a:pathLst>
          </a:custGeom>
          <a:blipFill>
            <a:blip r:embed="rId9">
              <a:alphaModFix amt="26000"/>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3" id="33"/>
          <p:cNvSpPr/>
          <p:nvPr/>
        </p:nvSpPr>
        <p:spPr>
          <a:xfrm flipH="false" flipV="false" rot="-5400000">
            <a:off x="-57754" y="8532985"/>
            <a:ext cx="1088869" cy="1740924"/>
          </a:xfrm>
          <a:custGeom>
            <a:avLst/>
            <a:gdLst/>
            <a:ahLst/>
            <a:cxnLst/>
            <a:rect r="r" b="b" t="t" l="l"/>
            <a:pathLst>
              <a:path h="1740924" w="1088869">
                <a:moveTo>
                  <a:pt x="0" y="0"/>
                </a:moveTo>
                <a:lnTo>
                  <a:pt x="1088869" y="0"/>
                </a:lnTo>
                <a:lnTo>
                  <a:pt x="1088869" y="1740924"/>
                </a:lnTo>
                <a:lnTo>
                  <a:pt x="0" y="1740924"/>
                </a:lnTo>
                <a:lnTo>
                  <a:pt x="0" y="0"/>
                </a:lnTo>
                <a:close/>
              </a:path>
            </a:pathLst>
          </a:custGeom>
          <a:blipFill>
            <a:blip r:embed="rId11">
              <a:alphaModFix amt="26000"/>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625455" y="0"/>
            <a:ext cx="19538910" cy="10287000"/>
            <a:chOff x="0" y="0"/>
            <a:chExt cx="26051880" cy="13716000"/>
          </a:xfrm>
        </p:grpSpPr>
        <p:grpSp>
          <p:nvGrpSpPr>
            <p:cNvPr name="Group 3" id="3"/>
            <p:cNvGrpSpPr/>
            <p:nvPr/>
          </p:nvGrpSpPr>
          <p:grpSpPr>
            <a:xfrm rot="0">
              <a:off x="0" y="11359859"/>
              <a:ext cx="26051880" cy="2356141"/>
              <a:chOff x="0" y="0"/>
              <a:chExt cx="5146050" cy="465411"/>
            </a:xfrm>
          </p:grpSpPr>
          <p:sp>
            <p:nvSpPr>
              <p:cNvPr name="Freeform 4" id="4"/>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5" id="5"/>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0" y="0"/>
              <a:ext cx="26051880" cy="2356141"/>
              <a:chOff x="0" y="0"/>
              <a:chExt cx="5146050" cy="465411"/>
            </a:xfrm>
          </p:grpSpPr>
          <p:sp>
            <p:nvSpPr>
              <p:cNvPr name="Freeform 7" id="7"/>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8" id="8"/>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sp>
        <p:nvSpPr>
          <p:cNvPr name="Freeform 9" id="9"/>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10" id="10"/>
          <p:cNvSpPr/>
          <p:nvPr/>
        </p:nvSpPr>
        <p:spPr>
          <a:xfrm flipH="false" flipV="false" rot="0">
            <a:off x="15109772" y="-224365"/>
            <a:ext cx="3178228" cy="2028287"/>
          </a:xfrm>
          <a:custGeom>
            <a:avLst/>
            <a:gdLst/>
            <a:ahLst/>
            <a:cxnLst/>
            <a:rect r="r" b="b" t="t" l="l"/>
            <a:pathLst>
              <a:path h="2028287" w="3178228">
                <a:moveTo>
                  <a:pt x="0" y="0"/>
                </a:moveTo>
                <a:lnTo>
                  <a:pt x="3178228" y="0"/>
                </a:lnTo>
                <a:lnTo>
                  <a:pt x="3178228" y="2028287"/>
                </a:lnTo>
                <a:lnTo>
                  <a:pt x="0" y="2028287"/>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1" id="11"/>
          <p:cNvSpPr/>
          <p:nvPr/>
        </p:nvSpPr>
        <p:spPr>
          <a:xfrm flipH="false" flipV="false" rot="-5400000">
            <a:off x="-57754" y="8532985"/>
            <a:ext cx="1088869" cy="1740924"/>
          </a:xfrm>
          <a:custGeom>
            <a:avLst/>
            <a:gdLst/>
            <a:ahLst/>
            <a:cxnLst/>
            <a:rect r="r" b="b" t="t" l="l"/>
            <a:pathLst>
              <a:path h="1740924" w="1088869">
                <a:moveTo>
                  <a:pt x="0" y="0"/>
                </a:moveTo>
                <a:lnTo>
                  <a:pt x="1088869" y="0"/>
                </a:lnTo>
                <a:lnTo>
                  <a:pt x="1088869" y="1740924"/>
                </a:lnTo>
                <a:lnTo>
                  <a:pt x="0" y="1740924"/>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444130" y="3620848"/>
            <a:ext cx="15399739" cy="4156605"/>
            <a:chOff x="0" y="0"/>
            <a:chExt cx="20532985" cy="5542141"/>
          </a:xfrm>
        </p:grpSpPr>
        <p:grpSp>
          <p:nvGrpSpPr>
            <p:cNvPr name="Group 13" id="13"/>
            <p:cNvGrpSpPr/>
            <p:nvPr/>
          </p:nvGrpSpPr>
          <p:grpSpPr>
            <a:xfrm rot="0">
              <a:off x="0" y="0"/>
              <a:ext cx="20532985" cy="5542141"/>
              <a:chOff x="0" y="0"/>
              <a:chExt cx="4055898" cy="1094744"/>
            </a:xfrm>
          </p:grpSpPr>
          <p:sp>
            <p:nvSpPr>
              <p:cNvPr name="Freeform 14" id="14"/>
              <p:cNvSpPr/>
              <p:nvPr/>
            </p:nvSpPr>
            <p:spPr>
              <a:xfrm flipH="false" flipV="false" rot="0">
                <a:off x="0" y="0"/>
                <a:ext cx="4055899" cy="1094744"/>
              </a:xfrm>
              <a:custGeom>
                <a:avLst/>
                <a:gdLst/>
                <a:ahLst/>
                <a:cxnLst/>
                <a:rect r="r" b="b" t="t" l="l"/>
                <a:pathLst>
                  <a:path h="1094744" w="4055899">
                    <a:moveTo>
                      <a:pt x="0" y="0"/>
                    </a:moveTo>
                    <a:lnTo>
                      <a:pt x="4055899" y="0"/>
                    </a:lnTo>
                    <a:lnTo>
                      <a:pt x="4055899" y="1094744"/>
                    </a:lnTo>
                    <a:lnTo>
                      <a:pt x="0" y="1094744"/>
                    </a:lnTo>
                    <a:close/>
                  </a:path>
                </a:pathLst>
              </a:custGeom>
              <a:solidFill>
                <a:srgbClr val="E0D1BE"/>
              </a:solidFill>
              <a:ln cap="sq">
                <a:noFill/>
                <a:prstDash val="solid"/>
                <a:miter/>
              </a:ln>
            </p:spPr>
          </p:sp>
          <p:sp>
            <p:nvSpPr>
              <p:cNvPr name="TextBox 15" id="15"/>
              <p:cNvSpPr txBox="true"/>
              <p:nvPr/>
            </p:nvSpPr>
            <p:spPr>
              <a:xfrm>
                <a:off x="0" y="-38100"/>
                <a:ext cx="4055898" cy="1132844"/>
              </a:xfrm>
              <a:prstGeom prst="rect">
                <a:avLst/>
              </a:prstGeom>
            </p:spPr>
            <p:txBody>
              <a:bodyPr anchor="ctr" rtlCol="false" tIns="50800" lIns="50800" bIns="50800" rIns="50800"/>
              <a:lstStyle/>
              <a:p>
                <a:pPr algn="ctr" marL="0" indent="0" lvl="0">
                  <a:lnSpc>
                    <a:spcPts val="2799"/>
                  </a:lnSpc>
                  <a:spcBef>
                    <a:spcPct val="0"/>
                  </a:spcBef>
                </a:pPr>
              </a:p>
            </p:txBody>
          </p:sp>
        </p:grpSp>
        <p:sp>
          <p:nvSpPr>
            <p:cNvPr name="TextBox 16" id="16"/>
            <p:cNvSpPr txBox="true"/>
            <p:nvPr/>
          </p:nvSpPr>
          <p:spPr>
            <a:xfrm rot="0">
              <a:off x="1452707" y="784155"/>
              <a:ext cx="17627571" cy="3754755"/>
            </a:xfrm>
            <a:prstGeom prst="rect">
              <a:avLst/>
            </a:prstGeom>
          </p:spPr>
          <p:txBody>
            <a:bodyPr anchor="t" rtlCol="false" tIns="0" lIns="0" bIns="0" rIns="0">
              <a:spAutoFit/>
            </a:bodyPr>
            <a:lstStyle/>
            <a:p>
              <a:pPr algn="ctr" marL="0" indent="0" lvl="0">
                <a:lnSpc>
                  <a:spcPts val="5760"/>
                </a:lnSpc>
              </a:pPr>
              <a:r>
                <a:rPr lang="en-US" sz="3200">
                  <a:solidFill>
                    <a:srgbClr val="4B463A"/>
                  </a:solidFill>
                  <a:latin typeface="Migra Extra-Light"/>
                  <a:ea typeface="Migra Extra-Light"/>
                  <a:cs typeface="Migra Extra-Light"/>
                  <a:sym typeface="Migra Extra-Light"/>
                </a:rPr>
                <a:t>The 7 Ps are 7 matrices which include “</a:t>
              </a:r>
              <a:r>
                <a:rPr lang="en-US" b="true" sz="3200">
                  <a:solidFill>
                    <a:srgbClr val="4B463A"/>
                  </a:solidFill>
                  <a:latin typeface="Migra Ultra-Bold"/>
                  <a:ea typeface="Migra Ultra-Bold"/>
                  <a:cs typeface="Migra Ultra-Bold"/>
                  <a:sym typeface="Migra Ultra-Bold"/>
                </a:rPr>
                <a:t>Product, Place, price, Promotions, People, Process, Physical Evidence </a:t>
              </a:r>
              <a:r>
                <a:rPr lang="en-US" sz="3200">
                  <a:solidFill>
                    <a:srgbClr val="4B463A"/>
                  </a:solidFill>
                  <a:latin typeface="Migra Extra-Light"/>
                  <a:ea typeface="Migra Extra-Light"/>
                  <a:cs typeface="Migra Extra-Light"/>
                  <a:sym typeface="Migra Extra-Light"/>
                </a:rPr>
                <a:t>“which are essential for effective marketing, showcasing services, ensuring customer satisfaction, and building a strong relationship with </a:t>
              </a:r>
              <a:r>
                <a:rPr lang="en-US" b="true" sz="3200">
                  <a:solidFill>
                    <a:srgbClr val="4B463A"/>
                  </a:solidFill>
                  <a:latin typeface="Migra Ultra-Bold"/>
                  <a:ea typeface="Migra Ultra-Bold"/>
                  <a:cs typeface="Migra Ultra-Bold"/>
                  <a:sym typeface="Migra Ultra-Bold"/>
                </a:rPr>
                <a:t>clients</a:t>
              </a:r>
              <a:r>
                <a:rPr lang="en-US" sz="3200">
                  <a:solidFill>
                    <a:srgbClr val="4B463A"/>
                  </a:solidFill>
                  <a:latin typeface="Migra Extra-Light"/>
                  <a:ea typeface="Migra Extra-Light"/>
                  <a:cs typeface="Migra Extra-Light"/>
                  <a:sym typeface="Migra Extra-Light"/>
                </a:rPr>
                <a:t> and</a:t>
              </a:r>
              <a:r>
                <a:rPr lang="en-US" b="true" sz="3200">
                  <a:solidFill>
                    <a:srgbClr val="4B463A"/>
                  </a:solidFill>
                  <a:latin typeface="Migra Ultra-Bold"/>
                  <a:ea typeface="Migra Ultra-Bold"/>
                  <a:cs typeface="Migra Ultra-Bold"/>
                  <a:sym typeface="Migra Ultra-Bold"/>
                </a:rPr>
                <a:t> other business </a:t>
              </a:r>
              <a:r>
                <a:rPr lang="en-US" sz="3200">
                  <a:solidFill>
                    <a:srgbClr val="4B463A"/>
                  </a:solidFill>
                  <a:latin typeface="Migra Extra-Light"/>
                  <a:ea typeface="Migra Extra-Light"/>
                  <a:cs typeface="Migra Extra-Light"/>
                  <a:sym typeface="Migra Extra-Light"/>
                </a:rPr>
                <a:t> </a:t>
              </a:r>
            </a:p>
          </p:txBody>
        </p:sp>
      </p:grpSp>
      <p:sp>
        <p:nvSpPr>
          <p:cNvPr name="Freeform 17" id="17"/>
          <p:cNvSpPr/>
          <p:nvPr/>
        </p:nvSpPr>
        <p:spPr>
          <a:xfrm flipH="true" flipV="true" rot="0">
            <a:off x="15278297" y="7777453"/>
            <a:ext cx="3058720" cy="2680551"/>
          </a:xfrm>
          <a:custGeom>
            <a:avLst/>
            <a:gdLst/>
            <a:ahLst/>
            <a:cxnLst/>
            <a:rect r="r" b="b" t="t" l="l"/>
            <a:pathLst>
              <a:path h="2680551" w="3058720">
                <a:moveTo>
                  <a:pt x="3058720" y="2680551"/>
                </a:moveTo>
                <a:lnTo>
                  <a:pt x="0" y="2680551"/>
                </a:lnTo>
                <a:lnTo>
                  <a:pt x="0" y="0"/>
                </a:lnTo>
                <a:lnTo>
                  <a:pt x="3058720" y="0"/>
                </a:lnTo>
                <a:lnTo>
                  <a:pt x="3058720" y="2680551"/>
                </a:lnTo>
                <a:close/>
              </a:path>
            </a:pathLst>
          </a:custGeom>
          <a:blipFill>
            <a:blip r:embed="rId7">
              <a:alphaModFix amt="26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AutoShape 18" id="18"/>
          <p:cNvSpPr/>
          <p:nvPr/>
        </p:nvSpPr>
        <p:spPr>
          <a:xfrm>
            <a:off x="1444130" y="3601798"/>
            <a:ext cx="17851210" cy="0"/>
          </a:xfrm>
          <a:prstGeom prst="line">
            <a:avLst/>
          </a:prstGeom>
          <a:ln cap="rnd" w="19050">
            <a:solidFill>
              <a:srgbClr val="402B03"/>
            </a:solidFill>
            <a:prstDash val="solid"/>
            <a:headEnd type="none" len="sm" w="sm"/>
            <a:tailEnd type="none" len="sm" w="sm"/>
          </a:ln>
        </p:spPr>
      </p:sp>
      <p:sp>
        <p:nvSpPr>
          <p:cNvPr name="Freeform 19" id="19"/>
          <p:cNvSpPr/>
          <p:nvPr/>
        </p:nvSpPr>
        <p:spPr>
          <a:xfrm flipH="false" flipV="false" rot="0">
            <a:off x="697730" y="2800351"/>
            <a:ext cx="1565226" cy="1804768"/>
          </a:xfrm>
          <a:custGeom>
            <a:avLst/>
            <a:gdLst/>
            <a:ahLst/>
            <a:cxnLst/>
            <a:rect r="r" b="b" t="t" l="l"/>
            <a:pathLst>
              <a:path h="1804768" w="1565226">
                <a:moveTo>
                  <a:pt x="0" y="0"/>
                </a:moveTo>
                <a:lnTo>
                  <a:pt x="1565226" y="0"/>
                </a:lnTo>
                <a:lnTo>
                  <a:pt x="1565226" y="1804768"/>
                </a:lnTo>
                <a:lnTo>
                  <a:pt x="0" y="18047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0" id="20"/>
          <p:cNvGrpSpPr/>
          <p:nvPr/>
        </p:nvGrpSpPr>
        <p:grpSpPr>
          <a:xfrm rot="0">
            <a:off x="3415278" y="2241551"/>
            <a:ext cx="11627819" cy="1212851"/>
            <a:chOff x="0" y="0"/>
            <a:chExt cx="15503759" cy="1617134"/>
          </a:xfrm>
        </p:grpSpPr>
        <p:sp>
          <p:nvSpPr>
            <p:cNvPr name="TextBox 21" id="21"/>
            <p:cNvSpPr txBox="true"/>
            <p:nvPr/>
          </p:nvSpPr>
          <p:spPr>
            <a:xfrm rot="0">
              <a:off x="0" y="66675"/>
              <a:ext cx="14265342" cy="1550459"/>
            </a:xfrm>
            <a:prstGeom prst="rect">
              <a:avLst/>
            </a:prstGeom>
          </p:spPr>
          <p:txBody>
            <a:bodyPr anchor="t" rtlCol="false" tIns="0" lIns="0" bIns="0" rIns="0">
              <a:spAutoFit/>
            </a:bodyPr>
            <a:lstStyle/>
            <a:p>
              <a:pPr algn="ctr" marL="0" indent="0" lvl="0">
                <a:lnSpc>
                  <a:spcPts val="8000"/>
                </a:lnSpc>
                <a:spcBef>
                  <a:spcPct val="0"/>
                </a:spcBef>
              </a:pPr>
              <a:r>
                <a:rPr lang="en-US" b="true" sz="8000">
                  <a:solidFill>
                    <a:srgbClr val="402B03"/>
                  </a:solidFill>
                  <a:latin typeface="Migra Ultra-Bold"/>
                  <a:ea typeface="Migra Ultra-Bold"/>
                  <a:cs typeface="Migra Ultra-Bold"/>
                  <a:sym typeface="Migra Ultra-Bold"/>
                </a:rPr>
                <a:t>7 P</a:t>
              </a:r>
            </a:p>
          </p:txBody>
        </p:sp>
        <p:sp>
          <p:nvSpPr>
            <p:cNvPr name="TextBox 22" id="22"/>
            <p:cNvSpPr txBox="true"/>
            <p:nvPr/>
          </p:nvSpPr>
          <p:spPr>
            <a:xfrm rot="0">
              <a:off x="1238416" y="417613"/>
              <a:ext cx="14265342" cy="1065748"/>
            </a:xfrm>
            <a:prstGeom prst="rect">
              <a:avLst/>
            </a:prstGeom>
          </p:spPr>
          <p:txBody>
            <a:bodyPr anchor="t" rtlCol="false" tIns="0" lIns="0" bIns="0" rIns="0">
              <a:spAutoFit/>
            </a:bodyPr>
            <a:lstStyle/>
            <a:p>
              <a:pPr algn="ctr" marL="0" indent="0" lvl="0">
                <a:lnSpc>
                  <a:spcPts val="5500"/>
                </a:lnSpc>
                <a:spcBef>
                  <a:spcPct val="0"/>
                </a:spcBef>
              </a:pPr>
              <a:r>
                <a:rPr lang="en-US" b="true" sz="5500">
                  <a:solidFill>
                    <a:srgbClr val="402B03"/>
                  </a:solidFill>
                  <a:latin typeface="Migra Ultra-Bold"/>
                  <a:ea typeface="Migra Ultra-Bold"/>
                  <a:cs typeface="Migra Ultra-Bold"/>
                  <a:sym typeface="Migra Ultra-Bold"/>
                </a:rPr>
                <a:t>S</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561353" y="-168862"/>
            <a:ext cx="18874396" cy="10616848"/>
          </a:xfrm>
          <a:custGeom>
            <a:avLst/>
            <a:gdLst/>
            <a:ahLst/>
            <a:cxnLst/>
            <a:rect r="r" b="b" t="t" l="l"/>
            <a:pathLst>
              <a:path h="10616848" w="18874396">
                <a:moveTo>
                  <a:pt x="0" y="0"/>
                </a:moveTo>
                <a:lnTo>
                  <a:pt x="18874395" y="0"/>
                </a:lnTo>
                <a:lnTo>
                  <a:pt x="18874395" y="10616848"/>
                </a:lnTo>
                <a:lnTo>
                  <a:pt x="0" y="10616848"/>
                </a:lnTo>
                <a:lnTo>
                  <a:pt x="0" y="0"/>
                </a:lnTo>
                <a:close/>
              </a:path>
            </a:pathLst>
          </a:custGeom>
          <a:blipFill>
            <a:blip r:embed="rId2"/>
            <a:stretch>
              <a:fillRect l="0" t="-16666" r="0" b="-16666"/>
            </a:stretch>
          </a:blipFill>
          <a:ln cap="sq">
            <a:noFill/>
            <a:prstDash val="solid"/>
            <a:miter/>
          </a:ln>
        </p:spPr>
      </p:sp>
      <p:sp>
        <p:nvSpPr>
          <p:cNvPr name="TextBox 3" id="3"/>
          <p:cNvSpPr txBox="true"/>
          <p:nvPr/>
        </p:nvSpPr>
        <p:spPr>
          <a:xfrm rot="0">
            <a:off x="2521922" y="1397972"/>
            <a:ext cx="13834092"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ABOUT US</a:t>
            </a:r>
          </a:p>
        </p:txBody>
      </p:sp>
      <p:sp>
        <p:nvSpPr>
          <p:cNvPr name="TextBox 4" id="4"/>
          <p:cNvSpPr txBox="true"/>
          <p:nvPr/>
        </p:nvSpPr>
        <p:spPr>
          <a:xfrm rot="0">
            <a:off x="2962027" y="3762359"/>
            <a:ext cx="13403345" cy="4836529"/>
          </a:xfrm>
          <a:prstGeom prst="rect">
            <a:avLst/>
          </a:prstGeom>
        </p:spPr>
        <p:txBody>
          <a:bodyPr anchor="t" rtlCol="false" tIns="0" lIns="0" bIns="0" rIns="0">
            <a:spAutoFit/>
          </a:bodyPr>
          <a:lstStyle/>
          <a:p>
            <a:pPr algn="ctr">
              <a:lnSpc>
                <a:spcPts val="4860"/>
              </a:lnSpc>
            </a:pPr>
            <a:r>
              <a:rPr lang="en-US" sz="2700">
                <a:solidFill>
                  <a:srgbClr val="4B463A"/>
                </a:solidFill>
                <a:latin typeface="Migra Extra-Light"/>
                <a:ea typeface="Migra Extra-Light"/>
                <a:cs typeface="Migra Extra-Light"/>
                <a:sym typeface="Migra Extra-Light"/>
              </a:rPr>
              <a:t>our name came from the greek god who was related to the mind and the</a:t>
            </a:r>
            <a:r>
              <a:rPr lang="en-US" sz="2700">
                <a:solidFill>
                  <a:srgbClr val="4B463A"/>
                </a:solidFill>
                <a:latin typeface="Migra Extra-Light"/>
                <a:ea typeface="Migra Extra-Light"/>
                <a:cs typeface="Migra Extra-Light"/>
                <a:sym typeface="Migra Extra-Light"/>
              </a:rPr>
              <a:t> well- being </a:t>
            </a:r>
          </a:p>
          <a:p>
            <a:pPr algn="ctr">
              <a:lnSpc>
                <a:spcPts val="4860"/>
              </a:lnSpc>
            </a:pPr>
            <a:r>
              <a:rPr lang="en-US" sz="2700">
                <a:solidFill>
                  <a:srgbClr val="4B463A"/>
                </a:solidFill>
                <a:latin typeface="Migra Extra-Light"/>
                <a:ea typeface="Migra Extra-Light"/>
                <a:cs typeface="Migra Extra-Light"/>
                <a:sym typeface="Migra Extra-Light"/>
              </a:rPr>
              <a:t>and thats we will work on here in elusiim and thats why we are here that we will be concentrating on the mental health, well-being and how to develop and improve your life in general.</a:t>
            </a:r>
          </a:p>
          <a:p>
            <a:pPr algn="ctr">
              <a:lnSpc>
                <a:spcPts val="4860"/>
              </a:lnSpc>
            </a:pPr>
            <a:r>
              <a:rPr lang="en-US" sz="2700">
                <a:solidFill>
                  <a:srgbClr val="4B463A"/>
                </a:solidFill>
                <a:latin typeface="Migra Extra-Light"/>
                <a:ea typeface="Migra Extra-Light"/>
                <a:cs typeface="Migra Extra-Light"/>
                <a:sym typeface="Migra Extra-Light"/>
              </a:rPr>
              <a:t>elusium is a place where you feel like home and safe, its a place to transform your life in a very healthy way as we do have the expertise in well-being from Greek.</a:t>
            </a:r>
          </a:p>
          <a:p>
            <a:pPr algn="ctr">
              <a:lnSpc>
                <a:spcPts val="4860"/>
              </a:lnSpc>
            </a:pPr>
            <a:r>
              <a:rPr lang="en-US" sz="2700">
                <a:solidFill>
                  <a:srgbClr val="4B463A"/>
                </a:solidFill>
                <a:latin typeface="Migra Extra-Light"/>
                <a:ea typeface="Migra Extra-Light"/>
                <a:cs typeface="Migra Extra-Light"/>
                <a:sym typeface="Migra Extra-Light"/>
              </a:rPr>
              <a:t>we studied greek way of thinking, healing and the way how transform their lives to be better and thats </a:t>
            </a:r>
            <a:r>
              <a:rPr lang="en-US" sz="2700" b="true">
                <a:solidFill>
                  <a:srgbClr val="4B463A"/>
                </a:solidFill>
                <a:latin typeface="Migra Ultra-Bold"/>
                <a:ea typeface="Migra Ultra-Bold"/>
                <a:cs typeface="Migra Ultra-Bold"/>
                <a:sym typeface="Migra Ultra-Bold"/>
              </a:rPr>
              <a:t>why we are here! </a:t>
            </a:r>
          </a:p>
          <a:p>
            <a:pPr algn="ctr" marL="0" indent="0" lvl="0">
              <a:lnSpc>
                <a:spcPts val="4692"/>
              </a:lnSpc>
            </a:pPr>
          </a:p>
        </p:txBody>
      </p:sp>
      <p:sp>
        <p:nvSpPr>
          <p:cNvPr name="AutoShape 5" id="5"/>
          <p:cNvSpPr/>
          <p:nvPr/>
        </p:nvSpPr>
        <p:spPr>
          <a:xfrm>
            <a:off x="13291677" y="3414319"/>
            <a:ext cx="4422655" cy="0"/>
          </a:xfrm>
          <a:prstGeom prst="line">
            <a:avLst/>
          </a:prstGeom>
          <a:ln cap="flat" w="38100">
            <a:solidFill>
              <a:srgbClr val="402B03"/>
            </a:solidFill>
            <a:prstDash val="solid"/>
            <a:headEnd type="none" len="sm" w="sm"/>
            <a:tailEnd type="none" len="sm" w="sm"/>
          </a:ln>
        </p:spPr>
      </p:sp>
      <p:sp>
        <p:nvSpPr>
          <p:cNvPr name="AutoShape 6" id="6"/>
          <p:cNvSpPr/>
          <p:nvPr/>
        </p:nvSpPr>
        <p:spPr>
          <a:xfrm>
            <a:off x="2962027" y="8199875"/>
            <a:ext cx="4422655" cy="0"/>
          </a:xfrm>
          <a:prstGeom prst="line">
            <a:avLst/>
          </a:prstGeom>
          <a:ln cap="flat" w="38100">
            <a:solidFill>
              <a:srgbClr val="402B03"/>
            </a:solidFill>
            <a:prstDash val="solid"/>
            <a:headEnd type="none" len="sm" w="sm"/>
            <a:tailEnd type="none" len="sm" w="sm"/>
          </a:ln>
        </p:spPr>
      </p:sp>
      <p:sp>
        <p:nvSpPr>
          <p:cNvPr name="Freeform 7" id="7"/>
          <p:cNvSpPr/>
          <p:nvPr/>
        </p:nvSpPr>
        <p:spPr>
          <a:xfrm flipH="false" flipV="false" rot="0">
            <a:off x="1028700" y="2318767"/>
            <a:ext cx="1933327" cy="2229203"/>
          </a:xfrm>
          <a:custGeom>
            <a:avLst/>
            <a:gdLst/>
            <a:ahLst/>
            <a:cxnLst/>
            <a:rect r="r" b="b" t="t" l="l"/>
            <a:pathLst>
              <a:path h="2229203" w="1933327">
                <a:moveTo>
                  <a:pt x="0" y="0"/>
                </a:moveTo>
                <a:lnTo>
                  <a:pt x="1933327" y="0"/>
                </a:lnTo>
                <a:lnTo>
                  <a:pt x="1933327" y="2229204"/>
                </a:lnTo>
                <a:lnTo>
                  <a:pt x="0" y="2229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879" y="8560788"/>
            <a:ext cx="2957148" cy="1887198"/>
          </a:xfrm>
          <a:custGeom>
            <a:avLst/>
            <a:gdLst/>
            <a:ahLst/>
            <a:cxnLst/>
            <a:rect r="r" b="b" t="t" l="l"/>
            <a:pathLst>
              <a:path h="1887198" w="2957148">
                <a:moveTo>
                  <a:pt x="0" y="0"/>
                </a:moveTo>
                <a:lnTo>
                  <a:pt x="2957148" y="0"/>
                </a:lnTo>
                <a:lnTo>
                  <a:pt x="2957148" y="1887198"/>
                </a:lnTo>
                <a:lnTo>
                  <a:pt x="0" y="1887198"/>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5400000">
            <a:off x="17169897" y="-326028"/>
            <a:ext cx="1088869" cy="1740924"/>
          </a:xfrm>
          <a:custGeom>
            <a:avLst/>
            <a:gdLst/>
            <a:ahLst/>
            <a:cxnLst/>
            <a:rect r="r" b="b" t="t" l="l"/>
            <a:pathLst>
              <a:path h="1740924" w="1088869">
                <a:moveTo>
                  <a:pt x="0" y="0"/>
                </a:moveTo>
                <a:lnTo>
                  <a:pt x="1088869" y="0"/>
                </a:lnTo>
                <a:lnTo>
                  <a:pt x="1088869" y="1740924"/>
                </a:lnTo>
                <a:lnTo>
                  <a:pt x="0" y="1740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625455" y="0"/>
            <a:ext cx="19538910" cy="10287000"/>
            <a:chOff x="0" y="0"/>
            <a:chExt cx="26051880" cy="13716000"/>
          </a:xfrm>
        </p:grpSpPr>
        <p:grpSp>
          <p:nvGrpSpPr>
            <p:cNvPr name="Group 3" id="3"/>
            <p:cNvGrpSpPr/>
            <p:nvPr/>
          </p:nvGrpSpPr>
          <p:grpSpPr>
            <a:xfrm rot="0">
              <a:off x="0" y="11359859"/>
              <a:ext cx="26051880" cy="2356141"/>
              <a:chOff x="0" y="0"/>
              <a:chExt cx="5146050" cy="465411"/>
            </a:xfrm>
          </p:grpSpPr>
          <p:sp>
            <p:nvSpPr>
              <p:cNvPr name="Freeform 4" id="4"/>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5" id="5"/>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0" y="0"/>
              <a:ext cx="26051880" cy="2356141"/>
              <a:chOff x="0" y="0"/>
              <a:chExt cx="5146050" cy="465411"/>
            </a:xfrm>
          </p:grpSpPr>
          <p:sp>
            <p:nvSpPr>
              <p:cNvPr name="Freeform 7" id="7"/>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8" id="8"/>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sp>
        <p:nvSpPr>
          <p:cNvPr name="Freeform 9" id="9"/>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10" id="10"/>
          <p:cNvSpPr/>
          <p:nvPr/>
        </p:nvSpPr>
        <p:spPr>
          <a:xfrm flipH="false" flipV="false" rot="-5400000">
            <a:off x="-57754" y="8532985"/>
            <a:ext cx="1088869" cy="1740924"/>
          </a:xfrm>
          <a:custGeom>
            <a:avLst/>
            <a:gdLst/>
            <a:ahLst/>
            <a:cxnLst/>
            <a:rect r="r" b="b" t="t" l="l"/>
            <a:pathLst>
              <a:path h="1740924" w="1088869">
                <a:moveTo>
                  <a:pt x="0" y="0"/>
                </a:moveTo>
                <a:lnTo>
                  <a:pt x="1088869" y="0"/>
                </a:lnTo>
                <a:lnTo>
                  <a:pt x="1088869" y="1740924"/>
                </a:lnTo>
                <a:lnTo>
                  <a:pt x="0" y="1740924"/>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true" rot="0">
            <a:off x="15278297" y="7777453"/>
            <a:ext cx="3058720" cy="2680551"/>
          </a:xfrm>
          <a:custGeom>
            <a:avLst/>
            <a:gdLst/>
            <a:ahLst/>
            <a:cxnLst/>
            <a:rect r="r" b="b" t="t" l="l"/>
            <a:pathLst>
              <a:path h="2680551" w="3058720">
                <a:moveTo>
                  <a:pt x="3058720" y="2680551"/>
                </a:moveTo>
                <a:lnTo>
                  <a:pt x="0" y="2680551"/>
                </a:lnTo>
                <a:lnTo>
                  <a:pt x="0" y="0"/>
                </a:lnTo>
                <a:lnTo>
                  <a:pt x="3058720" y="0"/>
                </a:lnTo>
                <a:lnTo>
                  <a:pt x="3058720" y="2680551"/>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2" id="12"/>
          <p:cNvSpPr/>
          <p:nvPr/>
        </p:nvSpPr>
        <p:spPr>
          <a:xfrm>
            <a:off x="8076865" y="1038225"/>
            <a:ext cx="17851210" cy="0"/>
          </a:xfrm>
          <a:prstGeom prst="line">
            <a:avLst/>
          </a:prstGeom>
          <a:ln cap="rnd" w="19050">
            <a:solidFill>
              <a:srgbClr val="402B03"/>
            </a:solidFill>
            <a:prstDash val="solid"/>
            <a:headEnd type="none" len="sm" w="sm"/>
            <a:tailEnd type="none" len="sm" w="sm"/>
          </a:ln>
        </p:spPr>
      </p:sp>
      <p:sp>
        <p:nvSpPr>
          <p:cNvPr name="Freeform 13" id="13"/>
          <p:cNvSpPr/>
          <p:nvPr/>
        </p:nvSpPr>
        <p:spPr>
          <a:xfrm flipH="false" flipV="false" rot="0">
            <a:off x="6975527" y="126316"/>
            <a:ext cx="1101339" cy="1269888"/>
          </a:xfrm>
          <a:custGeom>
            <a:avLst/>
            <a:gdLst/>
            <a:ahLst/>
            <a:cxnLst/>
            <a:rect r="r" b="b" t="t" l="l"/>
            <a:pathLst>
              <a:path h="1269888" w="1101339">
                <a:moveTo>
                  <a:pt x="0" y="0"/>
                </a:moveTo>
                <a:lnTo>
                  <a:pt x="1101338" y="0"/>
                </a:lnTo>
                <a:lnTo>
                  <a:pt x="1101338" y="1269887"/>
                </a:lnTo>
                <a:lnTo>
                  <a:pt x="0" y="1269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3550953" y="316107"/>
            <a:ext cx="11627819" cy="1212851"/>
            <a:chOff x="0" y="0"/>
            <a:chExt cx="15503759" cy="1617134"/>
          </a:xfrm>
        </p:grpSpPr>
        <p:sp>
          <p:nvSpPr>
            <p:cNvPr name="TextBox 15" id="15"/>
            <p:cNvSpPr txBox="true"/>
            <p:nvPr/>
          </p:nvSpPr>
          <p:spPr>
            <a:xfrm rot="0">
              <a:off x="0" y="66675"/>
              <a:ext cx="14265342" cy="1550459"/>
            </a:xfrm>
            <a:prstGeom prst="rect">
              <a:avLst/>
            </a:prstGeom>
          </p:spPr>
          <p:txBody>
            <a:bodyPr anchor="t" rtlCol="false" tIns="0" lIns="0" bIns="0" rIns="0">
              <a:spAutoFit/>
            </a:bodyPr>
            <a:lstStyle/>
            <a:p>
              <a:pPr algn="ctr" marL="0" indent="0" lvl="0">
                <a:lnSpc>
                  <a:spcPts val="8000"/>
                </a:lnSpc>
                <a:spcBef>
                  <a:spcPct val="0"/>
                </a:spcBef>
              </a:pPr>
              <a:r>
                <a:rPr lang="en-US" b="true" sz="8000">
                  <a:solidFill>
                    <a:srgbClr val="402B03"/>
                  </a:solidFill>
                  <a:latin typeface="Migra Ultra-Bold"/>
                  <a:ea typeface="Migra Ultra-Bold"/>
                  <a:cs typeface="Migra Ultra-Bold"/>
                  <a:sym typeface="Migra Ultra-Bold"/>
                </a:rPr>
                <a:t>7 P</a:t>
              </a:r>
            </a:p>
          </p:txBody>
        </p:sp>
        <p:sp>
          <p:nvSpPr>
            <p:cNvPr name="TextBox 16" id="16"/>
            <p:cNvSpPr txBox="true"/>
            <p:nvPr/>
          </p:nvSpPr>
          <p:spPr>
            <a:xfrm rot="0">
              <a:off x="1238416" y="417613"/>
              <a:ext cx="14265342" cy="1065748"/>
            </a:xfrm>
            <a:prstGeom prst="rect">
              <a:avLst/>
            </a:prstGeom>
          </p:spPr>
          <p:txBody>
            <a:bodyPr anchor="t" rtlCol="false" tIns="0" lIns="0" bIns="0" rIns="0">
              <a:spAutoFit/>
            </a:bodyPr>
            <a:lstStyle/>
            <a:p>
              <a:pPr algn="ctr" marL="0" indent="0" lvl="0">
                <a:lnSpc>
                  <a:spcPts val="5500"/>
                </a:lnSpc>
                <a:spcBef>
                  <a:spcPct val="0"/>
                </a:spcBef>
              </a:pPr>
              <a:r>
                <a:rPr lang="en-US" b="true" sz="5500">
                  <a:solidFill>
                    <a:srgbClr val="402B03"/>
                  </a:solidFill>
                  <a:latin typeface="Migra Ultra-Bold"/>
                  <a:ea typeface="Migra Ultra-Bold"/>
                  <a:cs typeface="Migra Ultra-Bold"/>
                  <a:sym typeface="Migra Ultra-Bold"/>
                </a:rPr>
                <a:t>S</a:t>
              </a:r>
            </a:p>
          </p:txBody>
        </p:sp>
      </p:grpSp>
      <p:grpSp>
        <p:nvGrpSpPr>
          <p:cNvPr name="Group 17" id="17"/>
          <p:cNvGrpSpPr/>
          <p:nvPr/>
        </p:nvGrpSpPr>
        <p:grpSpPr>
          <a:xfrm rot="0">
            <a:off x="1028700" y="1871858"/>
            <a:ext cx="3265242" cy="2476147"/>
            <a:chOff x="0" y="0"/>
            <a:chExt cx="820950" cy="622555"/>
          </a:xfrm>
        </p:grpSpPr>
        <p:sp>
          <p:nvSpPr>
            <p:cNvPr name="Freeform 18" id="18"/>
            <p:cNvSpPr/>
            <p:nvPr/>
          </p:nvSpPr>
          <p:spPr>
            <a:xfrm flipH="false" flipV="false" rot="0">
              <a:off x="0" y="0"/>
              <a:ext cx="820950" cy="622555"/>
            </a:xfrm>
            <a:custGeom>
              <a:avLst/>
              <a:gdLst/>
              <a:ahLst/>
              <a:cxnLst/>
              <a:rect r="r" b="b" t="t" l="l"/>
              <a:pathLst>
                <a:path h="622555" w="820950">
                  <a:moveTo>
                    <a:pt x="37936" y="0"/>
                  </a:moveTo>
                  <a:lnTo>
                    <a:pt x="783014" y="0"/>
                  </a:lnTo>
                  <a:cubicBezTo>
                    <a:pt x="793075" y="0"/>
                    <a:pt x="802725" y="3997"/>
                    <a:pt x="809839" y="11111"/>
                  </a:cubicBezTo>
                  <a:cubicBezTo>
                    <a:pt x="816953" y="18226"/>
                    <a:pt x="820950" y="27875"/>
                    <a:pt x="820950" y="37936"/>
                  </a:cubicBezTo>
                  <a:lnTo>
                    <a:pt x="820950" y="584619"/>
                  </a:lnTo>
                  <a:cubicBezTo>
                    <a:pt x="820950" y="594680"/>
                    <a:pt x="816953" y="604330"/>
                    <a:pt x="809839" y="611444"/>
                  </a:cubicBezTo>
                  <a:cubicBezTo>
                    <a:pt x="802725" y="618558"/>
                    <a:pt x="793075" y="622555"/>
                    <a:pt x="783014" y="622555"/>
                  </a:cubicBezTo>
                  <a:lnTo>
                    <a:pt x="37936" y="622555"/>
                  </a:lnTo>
                  <a:cubicBezTo>
                    <a:pt x="27875" y="622555"/>
                    <a:pt x="18226" y="618558"/>
                    <a:pt x="11111" y="611444"/>
                  </a:cubicBezTo>
                  <a:cubicBezTo>
                    <a:pt x="3997" y="604330"/>
                    <a:pt x="0" y="594680"/>
                    <a:pt x="0" y="584619"/>
                  </a:cubicBezTo>
                  <a:lnTo>
                    <a:pt x="0" y="37936"/>
                  </a:lnTo>
                  <a:cubicBezTo>
                    <a:pt x="0" y="27875"/>
                    <a:pt x="3997" y="18226"/>
                    <a:pt x="11111" y="11111"/>
                  </a:cubicBezTo>
                  <a:cubicBezTo>
                    <a:pt x="18226" y="3997"/>
                    <a:pt x="27875" y="0"/>
                    <a:pt x="37936" y="0"/>
                  </a:cubicBezTo>
                  <a:close/>
                </a:path>
              </a:pathLst>
            </a:custGeom>
            <a:solidFill>
              <a:srgbClr val="E0D1BE"/>
            </a:solidFill>
          </p:spPr>
        </p:sp>
        <p:sp>
          <p:nvSpPr>
            <p:cNvPr name="TextBox 19" id="19"/>
            <p:cNvSpPr txBox="true"/>
            <p:nvPr/>
          </p:nvSpPr>
          <p:spPr>
            <a:xfrm>
              <a:off x="0" y="9525"/>
              <a:ext cx="820950" cy="613030"/>
            </a:xfrm>
            <a:prstGeom prst="rect">
              <a:avLst/>
            </a:prstGeom>
          </p:spPr>
          <p:txBody>
            <a:bodyPr anchor="ctr" rtlCol="false" tIns="50800" lIns="50800" bIns="50800" rIns="50800"/>
            <a:lstStyle/>
            <a:p>
              <a:pPr algn="ctr">
                <a:lnSpc>
                  <a:spcPts val="1919"/>
                </a:lnSpc>
              </a:pPr>
            </a:p>
          </p:txBody>
        </p:sp>
      </p:grpSp>
      <p:sp>
        <p:nvSpPr>
          <p:cNvPr name="TextBox 20" id="20"/>
          <p:cNvSpPr txBox="true"/>
          <p:nvPr/>
        </p:nvSpPr>
        <p:spPr>
          <a:xfrm rot="0">
            <a:off x="1692716" y="2208367"/>
            <a:ext cx="1941236"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Product</a:t>
            </a:r>
          </a:p>
        </p:txBody>
      </p:sp>
      <p:sp>
        <p:nvSpPr>
          <p:cNvPr name="TextBox 21" id="21"/>
          <p:cNvSpPr txBox="true"/>
          <p:nvPr/>
        </p:nvSpPr>
        <p:spPr>
          <a:xfrm rot="0">
            <a:off x="1028700" y="2724860"/>
            <a:ext cx="3265242" cy="13430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Mental Health for therapy, coaching, education, and other activities for mindfulness through different kinds of events and workshops. Also with variety of membership </a:t>
            </a:r>
          </a:p>
        </p:txBody>
      </p:sp>
      <p:grpSp>
        <p:nvGrpSpPr>
          <p:cNvPr name="Group 22" id="22"/>
          <p:cNvGrpSpPr/>
          <p:nvPr/>
        </p:nvGrpSpPr>
        <p:grpSpPr>
          <a:xfrm rot="0">
            <a:off x="4674942" y="1871858"/>
            <a:ext cx="2996757" cy="3930502"/>
            <a:chOff x="0" y="0"/>
            <a:chExt cx="875715" cy="1148574"/>
          </a:xfrm>
        </p:grpSpPr>
        <p:sp>
          <p:nvSpPr>
            <p:cNvPr name="Freeform 23" id="23"/>
            <p:cNvSpPr/>
            <p:nvPr/>
          </p:nvSpPr>
          <p:spPr>
            <a:xfrm flipH="false" flipV="false" rot="0">
              <a:off x="0" y="0"/>
              <a:ext cx="875715" cy="1148574"/>
            </a:xfrm>
            <a:custGeom>
              <a:avLst/>
              <a:gdLst/>
              <a:ahLst/>
              <a:cxnLst/>
              <a:rect r="r" b="b" t="t" l="l"/>
              <a:pathLst>
                <a:path h="1148574" w="875715">
                  <a:moveTo>
                    <a:pt x="41335" y="0"/>
                  </a:moveTo>
                  <a:lnTo>
                    <a:pt x="834380" y="0"/>
                  </a:lnTo>
                  <a:cubicBezTo>
                    <a:pt x="857208" y="0"/>
                    <a:pt x="875715" y="18506"/>
                    <a:pt x="875715" y="41335"/>
                  </a:cubicBezTo>
                  <a:lnTo>
                    <a:pt x="875715" y="1107239"/>
                  </a:lnTo>
                  <a:cubicBezTo>
                    <a:pt x="875715" y="1130068"/>
                    <a:pt x="857208" y="1148574"/>
                    <a:pt x="834380" y="1148574"/>
                  </a:cubicBezTo>
                  <a:lnTo>
                    <a:pt x="41335" y="1148574"/>
                  </a:lnTo>
                  <a:cubicBezTo>
                    <a:pt x="18506" y="1148574"/>
                    <a:pt x="0" y="1130068"/>
                    <a:pt x="0" y="1107239"/>
                  </a:cubicBezTo>
                  <a:lnTo>
                    <a:pt x="0" y="41335"/>
                  </a:lnTo>
                  <a:cubicBezTo>
                    <a:pt x="0" y="18506"/>
                    <a:pt x="18506" y="0"/>
                    <a:pt x="41335" y="0"/>
                  </a:cubicBezTo>
                  <a:close/>
                </a:path>
              </a:pathLst>
            </a:custGeom>
            <a:solidFill>
              <a:srgbClr val="E0D1BE"/>
            </a:solidFill>
            <a:ln cap="sq">
              <a:noFill/>
              <a:prstDash val="solid"/>
              <a:miter/>
            </a:ln>
          </p:spPr>
        </p:sp>
        <p:sp>
          <p:nvSpPr>
            <p:cNvPr name="TextBox 24" id="24"/>
            <p:cNvSpPr txBox="true"/>
            <p:nvPr/>
          </p:nvSpPr>
          <p:spPr>
            <a:xfrm>
              <a:off x="0" y="9525"/>
              <a:ext cx="875715" cy="1139049"/>
            </a:xfrm>
            <a:prstGeom prst="rect">
              <a:avLst/>
            </a:prstGeom>
          </p:spPr>
          <p:txBody>
            <a:bodyPr anchor="ctr" rtlCol="false" tIns="50800" lIns="50800" bIns="50800" rIns="50800"/>
            <a:lstStyle/>
            <a:p>
              <a:pPr algn="ctr" marL="0" indent="0" lvl="0">
                <a:lnSpc>
                  <a:spcPts val="1919"/>
                </a:lnSpc>
                <a:spcBef>
                  <a:spcPct val="0"/>
                </a:spcBef>
              </a:pPr>
            </a:p>
          </p:txBody>
        </p:sp>
      </p:grpSp>
      <p:sp>
        <p:nvSpPr>
          <p:cNvPr name="TextBox 25" id="25"/>
          <p:cNvSpPr txBox="true"/>
          <p:nvPr/>
        </p:nvSpPr>
        <p:spPr>
          <a:xfrm rot="0">
            <a:off x="5334748" y="2208367"/>
            <a:ext cx="1670201"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Places</a:t>
            </a:r>
          </a:p>
        </p:txBody>
      </p:sp>
      <p:sp>
        <p:nvSpPr>
          <p:cNvPr name="TextBox 26" id="26"/>
          <p:cNvSpPr txBox="true"/>
          <p:nvPr/>
        </p:nvSpPr>
        <p:spPr>
          <a:xfrm rot="0">
            <a:off x="4944903" y="2724860"/>
            <a:ext cx="2630958" cy="26765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Duplex apartment with garden or a villa in 5th settlement.</a:t>
            </a:r>
          </a:p>
          <a:p>
            <a:pPr algn="ctr">
              <a:lnSpc>
                <a:spcPts val="2100"/>
              </a:lnSpc>
            </a:pPr>
            <a:r>
              <a:rPr lang="en-US" sz="1500">
                <a:solidFill>
                  <a:srgbClr val="21372D"/>
                </a:solidFill>
                <a:latin typeface="Migra Extra-Light"/>
                <a:ea typeface="Migra Extra-Light"/>
                <a:cs typeface="Migra Extra-Light"/>
                <a:sym typeface="Migra Extra-Light"/>
              </a:rPr>
              <a:t>With a garden and simple decoration, it would be relaxing  for the eyes with fresh air.</a:t>
            </a:r>
          </a:p>
          <a:p>
            <a:pPr algn="ctr">
              <a:lnSpc>
                <a:spcPts val="2100"/>
              </a:lnSpc>
            </a:pPr>
          </a:p>
          <a:p>
            <a:pPr algn="ctr">
              <a:lnSpc>
                <a:spcPts val="2100"/>
              </a:lnSpc>
            </a:pPr>
            <a:r>
              <a:rPr lang="en-US" sz="1500">
                <a:solidFill>
                  <a:srgbClr val="21372D"/>
                </a:solidFill>
                <a:latin typeface="Migra Extra-Light"/>
                <a:ea typeface="Migra Extra-Light"/>
                <a:cs typeface="Migra Extra-Light"/>
                <a:sym typeface="Migra Extra-Light"/>
              </a:rPr>
              <a:t>Online website and page whcih would include soem information about the center and the plans for memeberships </a:t>
            </a:r>
          </a:p>
        </p:txBody>
      </p:sp>
      <p:grpSp>
        <p:nvGrpSpPr>
          <p:cNvPr name="Group 27" id="27"/>
          <p:cNvGrpSpPr/>
          <p:nvPr/>
        </p:nvGrpSpPr>
        <p:grpSpPr>
          <a:xfrm rot="0">
            <a:off x="7862199" y="1871858"/>
            <a:ext cx="2996757" cy="4684997"/>
            <a:chOff x="0" y="0"/>
            <a:chExt cx="875715" cy="1369053"/>
          </a:xfrm>
        </p:grpSpPr>
        <p:sp>
          <p:nvSpPr>
            <p:cNvPr name="Freeform 28" id="28"/>
            <p:cNvSpPr/>
            <p:nvPr/>
          </p:nvSpPr>
          <p:spPr>
            <a:xfrm flipH="false" flipV="false" rot="0">
              <a:off x="0" y="0"/>
              <a:ext cx="875715" cy="1369053"/>
            </a:xfrm>
            <a:custGeom>
              <a:avLst/>
              <a:gdLst/>
              <a:ahLst/>
              <a:cxnLst/>
              <a:rect r="r" b="b" t="t" l="l"/>
              <a:pathLst>
                <a:path h="1369053" w="875715">
                  <a:moveTo>
                    <a:pt x="41335" y="0"/>
                  </a:moveTo>
                  <a:lnTo>
                    <a:pt x="834380" y="0"/>
                  </a:lnTo>
                  <a:cubicBezTo>
                    <a:pt x="857208" y="0"/>
                    <a:pt x="875715" y="18506"/>
                    <a:pt x="875715" y="41335"/>
                  </a:cubicBezTo>
                  <a:lnTo>
                    <a:pt x="875715" y="1327719"/>
                  </a:lnTo>
                  <a:cubicBezTo>
                    <a:pt x="875715" y="1350547"/>
                    <a:pt x="857208" y="1369053"/>
                    <a:pt x="834380" y="1369053"/>
                  </a:cubicBezTo>
                  <a:lnTo>
                    <a:pt x="41335" y="1369053"/>
                  </a:lnTo>
                  <a:cubicBezTo>
                    <a:pt x="18506" y="1369053"/>
                    <a:pt x="0" y="1350547"/>
                    <a:pt x="0" y="1327719"/>
                  </a:cubicBezTo>
                  <a:lnTo>
                    <a:pt x="0" y="41335"/>
                  </a:lnTo>
                  <a:cubicBezTo>
                    <a:pt x="0" y="18506"/>
                    <a:pt x="18506" y="0"/>
                    <a:pt x="41335" y="0"/>
                  </a:cubicBezTo>
                  <a:close/>
                </a:path>
              </a:pathLst>
            </a:custGeom>
            <a:solidFill>
              <a:srgbClr val="E0D1BE"/>
            </a:solidFill>
            <a:ln cap="sq">
              <a:noFill/>
              <a:prstDash val="solid"/>
              <a:miter/>
            </a:ln>
          </p:spPr>
        </p:sp>
        <p:sp>
          <p:nvSpPr>
            <p:cNvPr name="TextBox 29" id="29"/>
            <p:cNvSpPr txBox="true"/>
            <p:nvPr/>
          </p:nvSpPr>
          <p:spPr>
            <a:xfrm>
              <a:off x="0" y="9525"/>
              <a:ext cx="875715" cy="1359528"/>
            </a:xfrm>
            <a:prstGeom prst="rect">
              <a:avLst/>
            </a:prstGeom>
          </p:spPr>
          <p:txBody>
            <a:bodyPr anchor="ctr" rtlCol="false" tIns="50800" lIns="50800" bIns="50800" rIns="50800"/>
            <a:lstStyle/>
            <a:p>
              <a:pPr algn="ctr" marL="0" indent="0" lvl="0">
                <a:lnSpc>
                  <a:spcPts val="1919"/>
                </a:lnSpc>
                <a:spcBef>
                  <a:spcPct val="0"/>
                </a:spcBef>
              </a:pPr>
            </a:p>
          </p:txBody>
        </p:sp>
      </p:grpSp>
      <p:sp>
        <p:nvSpPr>
          <p:cNvPr name="TextBox 30" id="30"/>
          <p:cNvSpPr txBox="true"/>
          <p:nvPr/>
        </p:nvSpPr>
        <p:spPr>
          <a:xfrm rot="0">
            <a:off x="8424174" y="2208367"/>
            <a:ext cx="1670201"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Price</a:t>
            </a:r>
          </a:p>
        </p:txBody>
      </p:sp>
      <p:sp>
        <p:nvSpPr>
          <p:cNvPr name="TextBox 31" id="31"/>
          <p:cNvSpPr txBox="true"/>
          <p:nvPr/>
        </p:nvSpPr>
        <p:spPr>
          <a:xfrm rot="0">
            <a:off x="8055770" y="2724860"/>
            <a:ext cx="2630958" cy="34766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When it comes to the price, we do have differences if the client would need one session or multiple sessions or membership.</a:t>
            </a:r>
          </a:p>
          <a:p>
            <a:pPr algn="ctr">
              <a:lnSpc>
                <a:spcPts val="2100"/>
              </a:lnSpc>
            </a:pPr>
          </a:p>
          <a:p>
            <a:pPr algn="ctr">
              <a:lnSpc>
                <a:spcPts val="2100"/>
              </a:lnSpc>
            </a:pPr>
            <a:r>
              <a:rPr lang="en-US" sz="1500">
                <a:solidFill>
                  <a:srgbClr val="21372D"/>
                </a:solidFill>
                <a:latin typeface="Migra Extra-Light"/>
                <a:ea typeface="Migra Extra-Light"/>
                <a:cs typeface="Migra Extra-Light"/>
                <a:sym typeface="Migra Extra-Light"/>
              </a:rPr>
              <a:t>1 session for 1k and he can apply for financial aid and will get 40% off</a:t>
            </a:r>
          </a:p>
          <a:p>
            <a:pPr algn="ctr">
              <a:lnSpc>
                <a:spcPts val="2100"/>
              </a:lnSpc>
            </a:pPr>
          </a:p>
          <a:p>
            <a:pPr algn="ctr">
              <a:lnSpc>
                <a:spcPts val="2100"/>
              </a:lnSpc>
            </a:pPr>
            <a:r>
              <a:rPr lang="en-US" sz="1500">
                <a:solidFill>
                  <a:srgbClr val="21372D"/>
                </a:solidFill>
                <a:latin typeface="Migra Extra-Light"/>
                <a:ea typeface="Migra Extra-Light"/>
                <a:cs typeface="Migra Extra-Light"/>
                <a:sym typeface="Migra Extra-Light"/>
              </a:rPr>
              <a:t> Multiple sessions like 6 a month which is 2 a week will be 4.5 k.</a:t>
            </a:r>
          </a:p>
          <a:p>
            <a:pPr algn="ctr">
              <a:lnSpc>
                <a:spcPts val="2100"/>
              </a:lnSpc>
            </a:pPr>
            <a:r>
              <a:rPr lang="en-US" sz="1500">
                <a:solidFill>
                  <a:srgbClr val="21372D"/>
                </a:solidFill>
                <a:latin typeface="Migra Extra-Light"/>
                <a:ea typeface="Migra Extra-Light"/>
                <a:cs typeface="Migra Extra-Light"/>
                <a:sym typeface="Migra Extra-Light"/>
              </a:rPr>
              <a:t> </a:t>
            </a:r>
          </a:p>
          <a:p>
            <a:pPr algn="ctr">
              <a:lnSpc>
                <a:spcPts val="2100"/>
              </a:lnSpc>
            </a:pPr>
            <a:r>
              <a:rPr lang="en-US" sz="1500">
                <a:solidFill>
                  <a:srgbClr val="21372D"/>
                </a:solidFill>
                <a:latin typeface="Migra Extra-Light"/>
                <a:ea typeface="Migra Extra-Light"/>
                <a:cs typeface="Migra Extra-Light"/>
                <a:sym typeface="Migra Extra-Light"/>
              </a:rPr>
              <a:t>If the customer through another customer both will get 10 % off </a:t>
            </a:r>
          </a:p>
        </p:txBody>
      </p:sp>
      <p:grpSp>
        <p:nvGrpSpPr>
          <p:cNvPr name="Group 32" id="32"/>
          <p:cNvGrpSpPr/>
          <p:nvPr/>
        </p:nvGrpSpPr>
        <p:grpSpPr>
          <a:xfrm rot="0">
            <a:off x="11239956" y="1871858"/>
            <a:ext cx="2947769" cy="3529527"/>
            <a:chOff x="0" y="0"/>
            <a:chExt cx="861399" cy="1031401"/>
          </a:xfrm>
        </p:grpSpPr>
        <p:sp>
          <p:nvSpPr>
            <p:cNvPr name="Freeform 33" id="33"/>
            <p:cNvSpPr/>
            <p:nvPr/>
          </p:nvSpPr>
          <p:spPr>
            <a:xfrm flipH="false" flipV="false" rot="0">
              <a:off x="0" y="0"/>
              <a:ext cx="861399" cy="1031401"/>
            </a:xfrm>
            <a:custGeom>
              <a:avLst/>
              <a:gdLst/>
              <a:ahLst/>
              <a:cxnLst/>
              <a:rect r="r" b="b" t="t" l="l"/>
              <a:pathLst>
                <a:path h="1031401" w="861399">
                  <a:moveTo>
                    <a:pt x="42022" y="0"/>
                  </a:moveTo>
                  <a:lnTo>
                    <a:pt x="819377" y="0"/>
                  </a:lnTo>
                  <a:cubicBezTo>
                    <a:pt x="842585" y="0"/>
                    <a:pt x="861399" y="18814"/>
                    <a:pt x="861399" y="42022"/>
                  </a:cubicBezTo>
                  <a:lnTo>
                    <a:pt x="861399" y="989379"/>
                  </a:lnTo>
                  <a:cubicBezTo>
                    <a:pt x="861399" y="1000524"/>
                    <a:pt x="856972" y="1011213"/>
                    <a:pt x="849091" y="1019093"/>
                  </a:cubicBezTo>
                  <a:cubicBezTo>
                    <a:pt x="841211" y="1026974"/>
                    <a:pt x="830522" y="1031401"/>
                    <a:pt x="819377" y="1031401"/>
                  </a:cubicBezTo>
                  <a:lnTo>
                    <a:pt x="42022" y="1031401"/>
                  </a:lnTo>
                  <a:cubicBezTo>
                    <a:pt x="30877" y="1031401"/>
                    <a:pt x="20189" y="1026974"/>
                    <a:pt x="12308" y="1019093"/>
                  </a:cubicBezTo>
                  <a:cubicBezTo>
                    <a:pt x="4427" y="1011213"/>
                    <a:pt x="0" y="1000524"/>
                    <a:pt x="0" y="989379"/>
                  </a:cubicBezTo>
                  <a:lnTo>
                    <a:pt x="0" y="42022"/>
                  </a:lnTo>
                  <a:cubicBezTo>
                    <a:pt x="0" y="30877"/>
                    <a:pt x="4427" y="20189"/>
                    <a:pt x="12308" y="12308"/>
                  </a:cubicBezTo>
                  <a:cubicBezTo>
                    <a:pt x="20189" y="4427"/>
                    <a:pt x="30877" y="0"/>
                    <a:pt x="42022" y="0"/>
                  </a:cubicBezTo>
                  <a:close/>
                </a:path>
              </a:pathLst>
            </a:custGeom>
            <a:solidFill>
              <a:srgbClr val="E0D1BE"/>
            </a:solidFill>
            <a:ln cap="sq">
              <a:noFill/>
              <a:prstDash val="solid"/>
              <a:miter/>
            </a:ln>
          </p:spPr>
        </p:sp>
        <p:sp>
          <p:nvSpPr>
            <p:cNvPr name="TextBox 34" id="34"/>
            <p:cNvSpPr txBox="true"/>
            <p:nvPr/>
          </p:nvSpPr>
          <p:spPr>
            <a:xfrm>
              <a:off x="0" y="9525"/>
              <a:ext cx="861399" cy="1021876"/>
            </a:xfrm>
            <a:prstGeom prst="rect">
              <a:avLst/>
            </a:prstGeom>
          </p:spPr>
          <p:txBody>
            <a:bodyPr anchor="ctr" rtlCol="false" tIns="50800" lIns="50800" bIns="50800" rIns="50800"/>
            <a:lstStyle/>
            <a:p>
              <a:pPr algn="ctr" marL="0" indent="0" lvl="0">
                <a:lnSpc>
                  <a:spcPts val="1919"/>
                </a:lnSpc>
                <a:spcBef>
                  <a:spcPct val="0"/>
                </a:spcBef>
              </a:pPr>
            </a:p>
          </p:txBody>
        </p:sp>
      </p:grpSp>
      <p:sp>
        <p:nvSpPr>
          <p:cNvPr name="TextBox 35" id="35"/>
          <p:cNvSpPr txBox="true"/>
          <p:nvPr/>
        </p:nvSpPr>
        <p:spPr>
          <a:xfrm rot="0">
            <a:off x="11801931" y="2208367"/>
            <a:ext cx="1670201"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People</a:t>
            </a:r>
          </a:p>
        </p:txBody>
      </p:sp>
      <p:sp>
        <p:nvSpPr>
          <p:cNvPr name="TextBox 36" id="36"/>
          <p:cNvSpPr txBox="true"/>
          <p:nvPr/>
        </p:nvSpPr>
        <p:spPr>
          <a:xfrm rot="0">
            <a:off x="11433527" y="2724860"/>
            <a:ext cx="2630958" cy="24098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Well-educated doctors and therapists with experience so they can deal with all client's issues effectively.</a:t>
            </a:r>
          </a:p>
          <a:p>
            <a:pPr algn="ctr">
              <a:lnSpc>
                <a:spcPts val="2100"/>
              </a:lnSpc>
            </a:pPr>
            <a:r>
              <a:rPr lang="en-US" sz="1500">
                <a:solidFill>
                  <a:srgbClr val="21372D"/>
                </a:solidFill>
                <a:latin typeface="Migra Extra-Light"/>
                <a:ea typeface="Migra Extra-Light"/>
                <a:cs typeface="Migra Extra-Light"/>
                <a:sym typeface="Migra Extra-Light"/>
              </a:rPr>
              <a:t>Training all the staff and educating them on how they will treat our clients guide them correctly and be nice to them so they will feel that they are engaged with Elysium</a:t>
            </a:r>
          </a:p>
        </p:txBody>
      </p:sp>
      <p:grpSp>
        <p:nvGrpSpPr>
          <p:cNvPr name="Group 37" id="37"/>
          <p:cNvGrpSpPr/>
          <p:nvPr/>
        </p:nvGrpSpPr>
        <p:grpSpPr>
          <a:xfrm rot="0">
            <a:off x="14568725" y="1871858"/>
            <a:ext cx="2996757" cy="5028790"/>
            <a:chOff x="0" y="0"/>
            <a:chExt cx="875715" cy="1469517"/>
          </a:xfrm>
        </p:grpSpPr>
        <p:sp>
          <p:nvSpPr>
            <p:cNvPr name="Freeform 38" id="38"/>
            <p:cNvSpPr/>
            <p:nvPr/>
          </p:nvSpPr>
          <p:spPr>
            <a:xfrm flipH="false" flipV="false" rot="0">
              <a:off x="0" y="0"/>
              <a:ext cx="875715" cy="1469517"/>
            </a:xfrm>
            <a:custGeom>
              <a:avLst/>
              <a:gdLst/>
              <a:ahLst/>
              <a:cxnLst/>
              <a:rect r="r" b="b" t="t" l="l"/>
              <a:pathLst>
                <a:path h="1469517" w="875715">
                  <a:moveTo>
                    <a:pt x="41335" y="0"/>
                  </a:moveTo>
                  <a:lnTo>
                    <a:pt x="834380" y="0"/>
                  </a:lnTo>
                  <a:cubicBezTo>
                    <a:pt x="857208" y="0"/>
                    <a:pt x="875715" y="18506"/>
                    <a:pt x="875715" y="41335"/>
                  </a:cubicBezTo>
                  <a:lnTo>
                    <a:pt x="875715" y="1428182"/>
                  </a:lnTo>
                  <a:cubicBezTo>
                    <a:pt x="875715" y="1451011"/>
                    <a:pt x="857208" y="1469517"/>
                    <a:pt x="834380" y="1469517"/>
                  </a:cubicBezTo>
                  <a:lnTo>
                    <a:pt x="41335" y="1469517"/>
                  </a:lnTo>
                  <a:cubicBezTo>
                    <a:pt x="18506" y="1469517"/>
                    <a:pt x="0" y="1451011"/>
                    <a:pt x="0" y="1428182"/>
                  </a:cubicBezTo>
                  <a:lnTo>
                    <a:pt x="0" y="41335"/>
                  </a:lnTo>
                  <a:cubicBezTo>
                    <a:pt x="0" y="18506"/>
                    <a:pt x="18506" y="0"/>
                    <a:pt x="41335" y="0"/>
                  </a:cubicBezTo>
                  <a:close/>
                </a:path>
              </a:pathLst>
            </a:custGeom>
            <a:solidFill>
              <a:srgbClr val="E0D1BE"/>
            </a:solidFill>
            <a:ln cap="sq">
              <a:noFill/>
              <a:prstDash val="solid"/>
              <a:miter/>
            </a:ln>
          </p:spPr>
        </p:sp>
        <p:sp>
          <p:nvSpPr>
            <p:cNvPr name="TextBox 39" id="39"/>
            <p:cNvSpPr txBox="true"/>
            <p:nvPr/>
          </p:nvSpPr>
          <p:spPr>
            <a:xfrm>
              <a:off x="0" y="9525"/>
              <a:ext cx="875715" cy="1459992"/>
            </a:xfrm>
            <a:prstGeom prst="rect">
              <a:avLst/>
            </a:prstGeom>
          </p:spPr>
          <p:txBody>
            <a:bodyPr anchor="ctr" rtlCol="false" tIns="50800" lIns="50800" bIns="50800" rIns="50800"/>
            <a:lstStyle/>
            <a:p>
              <a:pPr algn="ctr" marL="0" indent="0" lvl="0">
                <a:lnSpc>
                  <a:spcPts val="1919"/>
                </a:lnSpc>
                <a:spcBef>
                  <a:spcPct val="0"/>
                </a:spcBef>
              </a:pPr>
            </a:p>
          </p:txBody>
        </p:sp>
      </p:grpSp>
      <p:sp>
        <p:nvSpPr>
          <p:cNvPr name="TextBox 40" id="40"/>
          <p:cNvSpPr txBox="true"/>
          <p:nvPr/>
        </p:nvSpPr>
        <p:spPr>
          <a:xfrm rot="0">
            <a:off x="15130700" y="2208367"/>
            <a:ext cx="1670201"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Process</a:t>
            </a:r>
          </a:p>
        </p:txBody>
      </p:sp>
      <p:sp>
        <p:nvSpPr>
          <p:cNvPr name="TextBox 41" id="41"/>
          <p:cNvSpPr txBox="true"/>
          <p:nvPr/>
        </p:nvSpPr>
        <p:spPr>
          <a:xfrm rot="0">
            <a:off x="14762296" y="2724860"/>
            <a:ext cx="2630958" cy="40100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Our focus will be on the customer experience and how they feel while they are at Elysuim, they should feel as if they are at home with the most professional treatment and premium experience through management and experienced customer service </a:t>
            </a:r>
          </a:p>
          <a:p>
            <a:pPr algn="ctr">
              <a:lnSpc>
                <a:spcPts val="2100"/>
              </a:lnSpc>
            </a:pPr>
          </a:p>
          <a:p>
            <a:pPr algn="ctr">
              <a:lnSpc>
                <a:spcPts val="2100"/>
              </a:lnSpc>
            </a:pPr>
            <a:r>
              <a:rPr lang="en-US" sz="1500">
                <a:solidFill>
                  <a:srgbClr val="21372D"/>
                </a:solidFill>
                <a:latin typeface="Migra Extra-Light"/>
                <a:ea typeface="Migra Extra-Light"/>
                <a:cs typeface="Migra Extra-Light"/>
                <a:sym typeface="Migra Extra-Light"/>
              </a:rPr>
              <a:t>Easy access and understanding of online experience </a:t>
            </a:r>
          </a:p>
          <a:p>
            <a:pPr algn="ctr">
              <a:lnSpc>
                <a:spcPts val="2100"/>
              </a:lnSpc>
            </a:pPr>
            <a:r>
              <a:rPr lang="en-US" sz="1500">
                <a:solidFill>
                  <a:srgbClr val="21372D"/>
                </a:solidFill>
                <a:latin typeface="Migra Extra-Light"/>
                <a:ea typeface="Migra Extra-Light"/>
                <a:cs typeface="Migra Extra-Light"/>
                <a:sym typeface="Migra Extra-Light"/>
              </a:rPr>
              <a:t> </a:t>
            </a:r>
          </a:p>
          <a:p>
            <a:pPr algn="ctr">
              <a:lnSpc>
                <a:spcPts val="2100"/>
              </a:lnSpc>
            </a:pPr>
            <a:r>
              <a:rPr lang="en-US" sz="1500">
                <a:solidFill>
                  <a:srgbClr val="21372D"/>
                </a:solidFill>
                <a:latin typeface="Migra Extra-Light"/>
                <a:ea typeface="Migra Extra-Light"/>
                <a:cs typeface="Migra Extra-Light"/>
                <a:sym typeface="Migra Extra-Light"/>
              </a:rPr>
              <a:t>Also concentrating customer loyalty by sending follow-up msg and checking up on them </a:t>
            </a:r>
          </a:p>
        </p:txBody>
      </p:sp>
      <p:grpSp>
        <p:nvGrpSpPr>
          <p:cNvPr name="Group 42" id="42"/>
          <p:cNvGrpSpPr/>
          <p:nvPr/>
        </p:nvGrpSpPr>
        <p:grpSpPr>
          <a:xfrm rot="0">
            <a:off x="1028700" y="6067063"/>
            <a:ext cx="6642999" cy="2476147"/>
            <a:chOff x="0" y="0"/>
            <a:chExt cx="1670189" cy="622555"/>
          </a:xfrm>
        </p:grpSpPr>
        <p:sp>
          <p:nvSpPr>
            <p:cNvPr name="Freeform 43" id="43"/>
            <p:cNvSpPr/>
            <p:nvPr/>
          </p:nvSpPr>
          <p:spPr>
            <a:xfrm flipH="false" flipV="false" rot="0">
              <a:off x="0" y="0"/>
              <a:ext cx="1670189" cy="622555"/>
            </a:xfrm>
            <a:custGeom>
              <a:avLst/>
              <a:gdLst/>
              <a:ahLst/>
              <a:cxnLst/>
              <a:rect r="r" b="b" t="t" l="l"/>
              <a:pathLst>
                <a:path h="622555" w="1670189">
                  <a:moveTo>
                    <a:pt x="18647" y="0"/>
                  </a:moveTo>
                  <a:lnTo>
                    <a:pt x="1651542" y="0"/>
                  </a:lnTo>
                  <a:cubicBezTo>
                    <a:pt x="1656488" y="0"/>
                    <a:pt x="1661230" y="1965"/>
                    <a:pt x="1664727" y="5462"/>
                  </a:cubicBezTo>
                  <a:cubicBezTo>
                    <a:pt x="1668224" y="8958"/>
                    <a:pt x="1670189" y="13701"/>
                    <a:pt x="1670189" y="18647"/>
                  </a:cubicBezTo>
                  <a:lnTo>
                    <a:pt x="1670189" y="603908"/>
                  </a:lnTo>
                  <a:cubicBezTo>
                    <a:pt x="1670189" y="608854"/>
                    <a:pt x="1668224" y="613597"/>
                    <a:pt x="1664727" y="617094"/>
                  </a:cubicBezTo>
                  <a:cubicBezTo>
                    <a:pt x="1661230" y="620591"/>
                    <a:pt x="1656488" y="622555"/>
                    <a:pt x="1651542" y="622555"/>
                  </a:cubicBezTo>
                  <a:lnTo>
                    <a:pt x="18647" y="622555"/>
                  </a:lnTo>
                  <a:cubicBezTo>
                    <a:pt x="13701" y="622555"/>
                    <a:pt x="8958" y="620591"/>
                    <a:pt x="5462" y="617094"/>
                  </a:cubicBezTo>
                  <a:cubicBezTo>
                    <a:pt x="1965" y="613597"/>
                    <a:pt x="0" y="608854"/>
                    <a:pt x="0" y="603908"/>
                  </a:cubicBezTo>
                  <a:lnTo>
                    <a:pt x="0" y="18647"/>
                  </a:lnTo>
                  <a:cubicBezTo>
                    <a:pt x="0" y="13701"/>
                    <a:pt x="1965" y="8958"/>
                    <a:pt x="5462" y="5462"/>
                  </a:cubicBezTo>
                  <a:cubicBezTo>
                    <a:pt x="8958" y="1965"/>
                    <a:pt x="13701" y="0"/>
                    <a:pt x="18647" y="0"/>
                  </a:cubicBezTo>
                  <a:close/>
                </a:path>
              </a:pathLst>
            </a:custGeom>
            <a:solidFill>
              <a:srgbClr val="E0D1BE"/>
            </a:solidFill>
          </p:spPr>
        </p:sp>
        <p:sp>
          <p:nvSpPr>
            <p:cNvPr name="TextBox 44" id="44"/>
            <p:cNvSpPr txBox="true"/>
            <p:nvPr/>
          </p:nvSpPr>
          <p:spPr>
            <a:xfrm>
              <a:off x="0" y="9525"/>
              <a:ext cx="1670189" cy="613030"/>
            </a:xfrm>
            <a:prstGeom prst="rect">
              <a:avLst/>
            </a:prstGeom>
          </p:spPr>
          <p:txBody>
            <a:bodyPr anchor="ctr" rtlCol="false" tIns="50800" lIns="50800" bIns="50800" rIns="50800"/>
            <a:lstStyle/>
            <a:p>
              <a:pPr algn="ctr">
                <a:lnSpc>
                  <a:spcPts val="1919"/>
                </a:lnSpc>
              </a:pPr>
            </a:p>
          </p:txBody>
        </p:sp>
      </p:grpSp>
      <p:sp>
        <p:nvSpPr>
          <p:cNvPr name="TextBox 45" id="45"/>
          <p:cNvSpPr txBox="true"/>
          <p:nvPr/>
        </p:nvSpPr>
        <p:spPr>
          <a:xfrm rot="0">
            <a:off x="2379612" y="6403572"/>
            <a:ext cx="3949365"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Physical Evidence </a:t>
            </a:r>
          </a:p>
        </p:txBody>
      </p:sp>
      <p:sp>
        <p:nvSpPr>
          <p:cNvPr name="TextBox 46" id="46"/>
          <p:cNvSpPr txBox="true"/>
          <p:nvPr/>
        </p:nvSpPr>
        <p:spPr>
          <a:xfrm rot="0">
            <a:off x="1028700" y="6929589"/>
            <a:ext cx="6497496" cy="1499635"/>
          </a:xfrm>
          <a:prstGeom prst="rect">
            <a:avLst/>
          </a:prstGeom>
        </p:spPr>
        <p:txBody>
          <a:bodyPr anchor="t" rtlCol="false" tIns="0" lIns="0" bIns="0" rIns="0">
            <a:spAutoFit/>
          </a:bodyPr>
          <a:lstStyle/>
          <a:p>
            <a:pPr algn="ctr">
              <a:lnSpc>
                <a:spcPts val="1964"/>
              </a:lnSpc>
            </a:pPr>
            <a:r>
              <a:rPr lang="en-US" sz="1403">
                <a:solidFill>
                  <a:srgbClr val="21372D"/>
                </a:solidFill>
                <a:latin typeface="Migra Extra-Light"/>
                <a:ea typeface="Migra Extra-Light"/>
                <a:cs typeface="Migra Extra-Light"/>
                <a:sym typeface="Migra Extra-Light"/>
              </a:rPr>
              <a:t>Our visuals will be consistent with green and beige which are the colours which represent the brand, our centre and also represent peacefulness.</a:t>
            </a:r>
          </a:p>
          <a:p>
            <a:pPr algn="ctr">
              <a:lnSpc>
                <a:spcPts val="1964"/>
              </a:lnSpc>
            </a:pPr>
          </a:p>
          <a:p>
            <a:pPr algn="ctr">
              <a:lnSpc>
                <a:spcPts val="1964"/>
              </a:lnSpc>
            </a:pPr>
            <a:r>
              <a:rPr lang="en-US" sz="1403">
                <a:solidFill>
                  <a:srgbClr val="21372D"/>
                </a:solidFill>
                <a:latin typeface="Migra Extra-Light"/>
                <a:ea typeface="Migra Extra-Light"/>
                <a:cs typeface="Migra Extra-Light"/>
                <a:sym typeface="Migra Extra-Light"/>
              </a:rPr>
              <a:t>The website will be easy to deal with logo colours and easy to schedule an appointment, and also there will be a review section as we care about the customers' opinion to develop our centre. </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181966" y="0"/>
            <a:ext cx="19538910" cy="10287000"/>
            <a:chOff x="0" y="0"/>
            <a:chExt cx="26051880" cy="13716000"/>
          </a:xfrm>
        </p:grpSpPr>
        <p:grpSp>
          <p:nvGrpSpPr>
            <p:cNvPr name="Group 3" id="3"/>
            <p:cNvGrpSpPr/>
            <p:nvPr/>
          </p:nvGrpSpPr>
          <p:grpSpPr>
            <a:xfrm rot="0">
              <a:off x="0" y="11359859"/>
              <a:ext cx="26051880" cy="2356141"/>
              <a:chOff x="0" y="0"/>
              <a:chExt cx="5146050" cy="465411"/>
            </a:xfrm>
          </p:grpSpPr>
          <p:sp>
            <p:nvSpPr>
              <p:cNvPr name="Freeform 4" id="4"/>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5" id="5"/>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0" y="0"/>
              <a:ext cx="26051880" cy="2356141"/>
              <a:chOff x="0" y="0"/>
              <a:chExt cx="5146050" cy="465411"/>
            </a:xfrm>
          </p:grpSpPr>
          <p:sp>
            <p:nvSpPr>
              <p:cNvPr name="Freeform 7" id="7"/>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8" id="8"/>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sp>
        <p:nvSpPr>
          <p:cNvPr name="Freeform 9" id="9"/>
          <p:cNvSpPr/>
          <p:nvPr/>
        </p:nvSpPr>
        <p:spPr>
          <a:xfrm flipH="false" flipV="false" rot="0">
            <a:off x="4763" y="0"/>
            <a:ext cx="18288000" cy="10287000"/>
          </a:xfrm>
          <a:custGeom>
            <a:avLst/>
            <a:gdLst/>
            <a:ahLst/>
            <a:cxnLst/>
            <a:rect r="r" b="b" t="t" l="l"/>
            <a:pathLst>
              <a:path h="10287000" w="18288000">
                <a:moveTo>
                  <a:pt x="0" y="0"/>
                </a:moveTo>
                <a:lnTo>
                  <a:pt x="18287999" y="0"/>
                </a:lnTo>
                <a:lnTo>
                  <a:pt x="18287999" y="10287000"/>
                </a:lnTo>
                <a:lnTo>
                  <a:pt x="0" y="10287000"/>
                </a:lnTo>
                <a:lnTo>
                  <a:pt x="0" y="0"/>
                </a:lnTo>
                <a:close/>
              </a:path>
            </a:pathLst>
          </a:custGeom>
          <a:blipFill>
            <a:blip r:embed="rId2"/>
            <a:stretch>
              <a:fillRect l="0" t="-18368" r="-2552" b="-18368"/>
            </a:stretch>
          </a:blipFill>
        </p:spPr>
      </p:sp>
      <p:sp>
        <p:nvSpPr>
          <p:cNvPr name="Freeform 10" id="10"/>
          <p:cNvSpPr/>
          <p:nvPr/>
        </p:nvSpPr>
        <p:spPr>
          <a:xfrm flipH="false" flipV="false" rot="-5400000">
            <a:off x="-57754" y="8532985"/>
            <a:ext cx="1088869" cy="1740924"/>
          </a:xfrm>
          <a:custGeom>
            <a:avLst/>
            <a:gdLst/>
            <a:ahLst/>
            <a:cxnLst/>
            <a:rect r="r" b="b" t="t" l="l"/>
            <a:pathLst>
              <a:path h="1740924" w="1088869">
                <a:moveTo>
                  <a:pt x="0" y="0"/>
                </a:moveTo>
                <a:lnTo>
                  <a:pt x="1088869" y="0"/>
                </a:lnTo>
                <a:lnTo>
                  <a:pt x="1088869" y="1740924"/>
                </a:lnTo>
                <a:lnTo>
                  <a:pt x="0" y="1740924"/>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true" rot="0">
            <a:off x="15278297" y="7777453"/>
            <a:ext cx="3058720" cy="2680551"/>
          </a:xfrm>
          <a:custGeom>
            <a:avLst/>
            <a:gdLst/>
            <a:ahLst/>
            <a:cxnLst/>
            <a:rect r="r" b="b" t="t" l="l"/>
            <a:pathLst>
              <a:path h="2680551" w="3058720">
                <a:moveTo>
                  <a:pt x="3058720" y="2680551"/>
                </a:moveTo>
                <a:lnTo>
                  <a:pt x="0" y="2680551"/>
                </a:lnTo>
                <a:lnTo>
                  <a:pt x="0" y="0"/>
                </a:lnTo>
                <a:lnTo>
                  <a:pt x="3058720" y="0"/>
                </a:lnTo>
                <a:lnTo>
                  <a:pt x="3058720" y="2680551"/>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2" id="12"/>
          <p:cNvSpPr/>
          <p:nvPr/>
        </p:nvSpPr>
        <p:spPr>
          <a:xfrm>
            <a:off x="8076865" y="1038225"/>
            <a:ext cx="17851210" cy="0"/>
          </a:xfrm>
          <a:prstGeom prst="line">
            <a:avLst/>
          </a:prstGeom>
          <a:ln cap="rnd" w="19050">
            <a:solidFill>
              <a:srgbClr val="402B03"/>
            </a:solidFill>
            <a:prstDash val="solid"/>
            <a:headEnd type="none" len="sm" w="sm"/>
            <a:tailEnd type="none" len="sm" w="sm"/>
          </a:ln>
        </p:spPr>
      </p:sp>
      <p:sp>
        <p:nvSpPr>
          <p:cNvPr name="Freeform 13" id="13"/>
          <p:cNvSpPr/>
          <p:nvPr/>
        </p:nvSpPr>
        <p:spPr>
          <a:xfrm flipH="false" flipV="false" rot="0">
            <a:off x="6975527" y="126316"/>
            <a:ext cx="1101339" cy="1269888"/>
          </a:xfrm>
          <a:custGeom>
            <a:avLst/>
            <a:gdLst/>
            <a:ahLst/>
            <a:cxnLst/>
            <a:rect r="r" b="b" t="t" l="l"/>
            <a:pathLst>
              <a:path h="1269888" w="1101339">
                <a:moveTo>
                  <a:pt x="0" y="0"/>
                </a:moveTo>
                <a:lnTo>
                  <a:pt x="1101338" y="0"/>
                </a:lnTo>
                <a:lnTo>
                  <a:pt x="1101338" y="1269887"/>
                </a:lnTo>
                <a:lnTo>
                  <a:pt x="0" y="1269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8055770" y="250028"/>
            <a:ext cx="10699007" cy="1146176"/>
          </a:xfrm>
          <a:prstGeom prst="rect">
            <a:avLst/>
          </a:prstGeom>
        </p:spPr>
        <p:txBody>
          <a:bodyPr anchor="t" rtlCol="false" tIns="0" lIns="0" bIns="0" rIns="0">
            <a:spAutoFit/>
          </a:bodyPr>
          <a:lstStyle/>
          <a:p>
            <a:pPr algn="ctr" marL="0" indent="0" lvl="0">
              <a:lnSpc>
                <a:spcPts val="8000"/>
              </a:lnSpc>
              <a:spcBef>
                <a:spcPct val="0"/>
              </a:spcBef>
            </a:pPr>
            <a:r>
              <a:rPr lang="en-US" b="true" sz="8000">
                <a:solidFill>
                  <a:srgbClr val="402B03"/>
                </a:solidFill>
                <a:latin typeface="Migra Ultra-Bold"/>
                <a:ea typeface="Migra Ultra-Bold"/>
                <a:cs typeface="Migra Ultra-Bold"/>
                <a:sym typeface="Migra Ultra-Bold"/>
              </a:rPr>
              <a:t>PROMOTION </a:t>
            </a:r>
          </a:p>
        </p:txBody>
      </p:sp>
      <p:sp>
        <p:nvSpPr>
          <p:cNvPr name="TextBox 15" id="15"/>
          <p:cNvSpPr txBox="true"/>
          <p:nvPr/>
        </p:nvSpPr>
        <p:spPr>
          <a:xfrm rot="0">
            <a:off x="9139238" y="4900613"/>
            <a:ext cx="9525" cy="457200"/>
          </a:xfrm>
          <a:prstGeom prst="rect">
            <a:avLst/>
          </a:prstGeom>
        </p:spPr>
        <p:txBody>
          <a:bodyPr anchor="t" rtlCol="false" tIns="0" lIns="0" bIns="0" rIns="0">
            <a:spAutoFit/>
          </a:bodyPr>
          <a:lstStyle/>
          <a:p>
            <a:pPr algn="ctr">
              <a:lnSpc>
                <a:spcPts val="3449"/>
              </a:lnSpc>
              <a:spcBef>
                <a:spcPct val="0"/>
              </a:spcBef>
            </a:pPr>
          </a:p>
        </p:txBody>
      </p:sp>
      <p:sp>
        <p:nvSpPr>
          <p:cNvPr name="TextBox 16" id="16"/>
          <p:cNvSpPr txBox="true"/>
          <p:nvPr/>
        </p:nvSpPr>
        <p:spPr>
          <a:xfrm rot="0">
            <a:off x="4616170" y="2428279"/>
            <a:ext cx="8500733" cy="418195"/>
          </a:xfrm>
          <a:prstGeom prst="rect">
            <a:avLst/>
          </a:prstGeom>
        </p:spPr>
        <p:txBody>
          <a:bodyPr anchor="t" rtlCol="false" tIns="0" lIns="0" bIns="0" rIns="0">
            <a:spAutoFit/>
          </a:bodyPr>
          <a:lstStyle/>
          <a:p>
            <a:pPr algn="ctr">
              <a:lnSpc>
                <a:spcPts val="3232"/>
              </a:lnSpc>
              <a:spcBef>
                <a:spcPct val="0"/>
              </a:spcBef>
            </a:pPr>
            <a:r>
              <a:rPr lang="en-US" b="true" sz="2694">
                <a:solidFill>
                  <a:srgbClr val="21372D"/>
                </a:solidFill>
                <a:latin typeface="Droid Arabic Kufi Bold"/>
                <a:ea typeface="Droid Arabic Kufi Bold"/>
                <a:cs typeface="Droid Arabic Kufi Bold"/>
                <a:sym typeface="Droid Arabic Kufi Bold"/>
              </a:rPr>
              <a:t>Annual promotional plan for our start-up center </a:t>
            </a:r>
          </a:p>
        </p:txBody>
      </p:sp>
      <p:sp>
        <p:nvSpPr>
          <p:cNvPr name="TextBox 17" id="17"/>
          <p:cNvSpPr txBox="true"/>
          <p:nvPr/>
        </p:nvSpPr>
        <p:spPr>
          <a:xfrm rot="0">
            <a:off x="1713834" y="4439024"/>
            <a:ext cx="6363031" cy="951752"/>
          </a:xfrm>
          <a:prstGeom prst="rect">
            <a:avLst/>
          </a:prstGeom>
        </p:spPr>
        <p:txBody>
          <a:bodyPr anchor="t" rtlCol="false" tIns="0" lIns="0" bIns="0" rIns="0">
            <a:spAutoFit/>
          </a:bodyPr>
          <a:lstStyle/>
          <a:p>
            <a:pPr algn="ctr">
              <a:lnSpc>
                <a:spcPts val="3714"/>
              </a:lnSpc>
            </a:pPr>
            <a:r>
              <a:rPr lang="en-US" sz="3095" b="true">
                <a:solidFill>
                  <a:srgbClr val="000000"/>
                </a:solidFill>
                <a:latin typeface="Migra Ultra-Bold"/>
                <a:ea typeface="Migra Ultra-Bold"/>
                <a:cs typeface="Migra Ultra-Bold"/>
                <a:sym typeface="Migra Ultra-Bold"/>
              </a:rPr>
              <a:t>Quarter 1: Foundation &amp; Awareness </a:t>
            </a:r>
          </a:p>
          <a:p>
            <a:pPr algn="ctr">
              <a:lnSpc>
                <a:spcPts val="3714"/>
              </a:lnSpc>
              <a:spcBef>
                <a:spcPct val="0"/>
              </a:spcBef>
            </a:pPr>
          </a:p>
        </p:txBody>
      </p:sp>
      <p:sp>
        <p:nvSpPr>
          <p:cNvPr name="TextBox 18" id="18"/>
          <p:cNvSpPr txBox="true"/>
          <p:nvPr/>
        </p:nvSpPr>
        <p:spPr>
          <a:xfrm rot="0">
            <a:off x="10156504" y="4471987"/>
            <a:ext cx="5649516" cy="457200"/>
          </a:xfrm>
          <a:prstGeom prst="rect">
            <a:avLst/>
          </a:prstGeom>
        </p:spPr>
        <p:txBody>
          <a:bodyPr anchor="t" rtlCol="false" tIns="0" lIns="0" bIns="0" rIns="0">
            <a:spAutoFit/>
          </a:bodyPr>
          <a:lstStyle/>
          <a:p>
            <a:pPr algn="ctr">
              <a:lnSpc>
                <a:spcPts val="3449"/>
              </a:lnSpc>
              <a:spcBef>
                <a:spcPct val="0"/>
              </a:spcBef>
            </a:pPr>
            <a:r>
              <a:rPr lang="en-US" b="true" sz="2874">
                <a:solidFill>
                  <a:srgbClr val="000000"/>
                </a:solidFill>
                <a:latin typeface="Migra Ultra-Bold"/>
                <a:ea typeface="Migra Ultra-Bold"/>
                <a:cs typeface="Migra Ultra-Bold"/>
                <a:sym typeface="Migra Ultra-Bold"/>
              </a:rPr>
              <a:t>Quarter 2: Engagement &amp; Growth</a:t>
            </a:r>
            <a:r>
              <a:rPr lang="en-US" sz="2874">
                <a:solidFill>
                  <a:srgbClr val="000000"/>
                </a:solidFill>
                <a:latin typeface="Migra Extra-Light"/>
                <a:ea typeface="Migra Extra-Light"/>
                <a:cs typeface="Migra Extra-Light"/>
                <a:sym typeface="Migra Extra-Light"/>
              </a:rPr>
              <a:t>  </a:t>
            </a:r>
          </a:p>
        </p:txBody>
      </p:sp>
      <p:sp>
        <p:nvSpPr>
          <p:cNvPr name="TextBox 19" id="19"/>
          <p:cNvSpPr txBox="true"/>
          <p:nvPr/>
        </p:nvSpPr>
        <p:spPr>
          <a:xfrm rot="0">
            <a:off x="1713834" y="6276601"/>
            <a:ext cx="6263878" cy="457200"/>
          </a:xfrm>
          <a:prstGeom prst="rect">
            <a:avLst/>
          </a:prstGeom>
        </p:spPr>
        <p:txBody>
          <a:bodyPr anchor="t" rtlCol="false" tIns="0" lIns="0" bIns="0" rIns="0">
            <a:spAutoFit/>
          </a:bodyPr>
          <a:lstStyle/>
          <a:p>
            <a:pPr algn="ctr">
              <a:lnSpc>
                <a:spcPts val="3449"/>
              </a:lnSpc>
              <a:spcBef>
                <a:spcPct val="0"/>
              </a:spcBef>
            </a:pPr>
            <a:r>
              <a:rPr lang="en-US" b="true" sz="2874">
                <a:solidFill>
                  <a:srgbClr val="000000"/>
                </a:solidFill>
                <a:latin typeface="Migra Ultra-Bold"/>
                <a:ea typeface="Migra Ultra-Bold"/>
                <a:cs typeface="Migra Ultra-Bold"/>
                <a:sym typeface="Migra Ultra-Bold"/>
              </a:rPr>
              <a:t>Quarter 3: consolidation &amp; Expansion</a:t>
            </a:r>
            <a:r>
              <a:rPr lang="en-US" sz="2874">
                <a:solidFill>
                  <a:srgbClr val="000000"/>
                </a:solidFill>
                <a:latin typeface="Migra Extra-Light"/>
                <a:ea typeface="Migra Extra-Light"/>
                <a:cs typeface="Migra Extra-Light"/>
                <a:sym typeface="Migra Extra-Light"/>
              </a:rPr>
              <a:t> </a:t>
            </a:r>
          </a:p>
        </p:txBody>
      </p:sp>
      <p:sp>
        <p:nvSpPr>
          <p:cNvPr name="TextBox 20" id="20"/>
          <p:cNvSpPr txBox="true"/>
          <p:nvPr/>
        </p:nvSpPr>
        <p:spPr>
          <a:xfrm rot="0">
            <a:off x="10156504" y="6276601"/>
            <a:ext cx="5545485" cy="457200"/>
          </a:xfrm>
          <a:prstGeom prst="rect">
            <a:avLst/>
          </a:prstGeom>
        </p:spPr>
        <p:txBody>
          <a:bodyPr anchor="t" rtlCol="false" tIns="0" lIns="0" bIns="0" rIns="0">
            <a:spAutoFit/>
          </a:bodyPr>
          <a:lstStyle/>
          <a:p>
            <a:pPr algn="ctr">
              <a:lnSpc>
                <a:spcPts val="3449"/>
              </a:lnSpc>
              <a:spcBef>
                <a:spcPct val="0"/>
              </a:spcBef>
            </a:pPr>
            <a:r>
              <a:rPr lang="en-US" b="true" sz="2874">
                <a:solidFill>
                  <a:srgbClr val="000000"/>
                </a:solidFill>
                <a:latin typeface="Migra Ultra-Bold"/>
                <a:ea typeface="Migra Ultra-Bold"/>
                <a:cs typeface="Migra Ultra-Bold"/>
                <a:sym typeface="Migra Ultra-Bold"/>
              </a:rPr>
              <a:t>Quarter 4: Review and innovation </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625455" y="8519894"/>
            <a:ext cx="19538910" cy="1767106"/>
            <a:chOff x="0" y="0"/>
            <a:chExt cx="5146050" cy="465411"/>
          </a:xfrm>
        </p:grpSpPr>
        <p:sp>
          <p:nvSpPr>
            <p:cNvPr name="Freeform 3" id="3"/>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4" id="4"/>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625455" y="0"/>
            <a:ext cx="19538910" cy="1767106"/>
            <a:chOff x="0" y="0"/>
            <a:chExt cx="5146050" cy="465411"/>
          </a:xfrm>
        </p:grpSpPr>
        <p:sp>
          <p:nvSpPr>
            <p:cNvPr name="Freeform 6" id="6"/>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7" id="7"/>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9" id="9"/>
          <p:cNvSpPr/>
          <p:nvPr/>
        </p:nvSpPr>
        <p:spPr>
          <a:xfrm flipH="false" flipV="false" rot="0">
            <a:off x="0" y="1767106"/>
            <a:ext cx="2580658" cy="1646929"/>
          </a:xfrm>
          <a:custGeom>
            <a:avLst/>
            <a:gdLst/>
            <a:ahLst/>
            <a:cxnLst/>
            <a:rect r="r" b="b" t="t" l="l"/>
            <a:pathLst>
              <a:path h="1646929" w="2580658">
                <a:moveTo>
                  <a:pt x="0" y="0"/>
                </a:moveTo>
                <a:lnTo>
                  <a:pt x="2580658" y="0"/>
                </a:lnTo>
                <a:lnTo>
                  <a:pt x="2580658" y="1646929"/>
                </a:lnTo>
                <a:lnTo>
                  <a:pt x="0" y="1646929"/>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AutoShape 10" id="10"/>
          <p:cNvSpPr/>
          <p:nvPr/>
        </p:nvSpPr>
        <p:spPr>
          <a:xfrm>
            <a:off x="4815874" y="8519894"/>
            <a:ext cx="15602100" cy="0"/>
          </a:xfrm>
          <a:prstGeom prst="line">
            <a:avLst/>
          </a:prstGeom>
          <a:ln cap="rnd" w="19050">
            <a:solidFill>
              <a:srgbClr val="402B03"/>
            </a:solidFill>
            <a:prstDash val="solid"/>
            <a:headEnd type="none" len="sm" w="sm"/>
            <a:tailEnd type="none" len="sm" w="sm"/>
          </a:ln>
        </p:spPr>
      </p:sp>
      <p:sp>
        <p:nvSpPr>
          <p:cNvPr name="Freeform 11" id="11"/>
          <p:cNvSpPr/>
          <p:nvPr/>
        </p:nvSpPr>
        <p:spPr>
          <a:xfrm flipH="false" flipV="false" rot="0">
            <a:off x="3719122" y="8068918"/>
            <a:ext cx="856397" cy="987460"/>
          </a:xfrm>
          <a:custGeom>
            <a:avLst/>
            <a:gdLst/>
            <a:ahLst/>
            <a:cxnLst/>
            <a:rect r="r" b="b" t="t" l="l"/>
            <a:pathLst>
              <a:path h="987460" w="856397">
                <a:moveTo>
                  <a:pt x="0" y="0"/>
                </a:moveTo>
                <a:lnTo>
                  <a:pt x="856397" y="0"/>
                </a:lnTo>
                <a:lnTo>
                  <a:pt x="856397" y="987460"/>
                </a:lnTo>
                <a:lnTo>
                  <a:pt x="0" y="987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943390" y="3499760"/>
            <a:ext cx="8684625" cy="2499019"/>
          </a:xfrm>
          <a:prstGeom prst="rect">
            <a:avLst/>
          </a:prstGeom>
        </p:spPr>
        <p:txBody>
          <a:bodyPr anchor="t" rtlCol="false" tIns="0" lIns="0" bIns="0" rIns="0">
            <a:spAutoFit/>
          </a:bodyPr>
          <a:lstStyle/>
          <a:p>
            <a:pPr algn="l">
              <a:lnSpc>
                <a:spcPts val="9251"/>
              </a:lnSpc>
            </a:pPr>
            <a:r>
              <a:rPr lang="en-US" sz="9251" b="true">
                <a:solidFill>
                  <a:srgbClr val="402B03"/>
                </a:solidFill>
                <a:latin typeface="Migra Ultra-Bold"/>
                <a:ea typeface="Migra Ultra-Bold"/>
                <a:cs typeface="Migra Ultra-Bold"/>
                <a:sym typeface="Migra Ultra-Bold"/>
              </a:rPr>
              <a:t>DEFINE YOUR KEY MESSAGE  </a:t>
            </a:r>
          </a:p>
        </p:txBody>
      </p:sp>
      <p:sp>
        <p:nvSpPr>
          <p:cNvPr name="Freeform 13" id="13"/>
          <p:cNvSpPr/>
          <p:nvPr/>
        </p:nvSpPr>
        <p:spPr>
          <a:xfrm flipH="false" flipV="false" rot="0">
            <a:off x="9144000" y="5143500"/>
            <a:ext cx="1702564" cy="1963124"/>
          </a:xfrm>
          <a:custGeom>
            <a:avLst/>
            <a:gdLst/>
            <a:ahLst/>
            <a:cxnLst/>
            <a:rect r="r" b="b" t="t" l="l"/>
            <a:pathLst>
              <a:path h="1963124" w="1702564">
                <a:moveTo>
                  <a:pt x="0" y="0"/>
                </a:moveTo>
                <a:lnTo>
                  <a:pt x="1702564" y="0"/>
                </a:lnTo>
                <a:lnTo>
                  <a:pt x="1702564" y="1963124"/>
                </a:lnTo>
                <a:lnTo>
                  <a:pt x="0" y="19631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true" rot="0">
            <a:off x="15707342" y="6834635"/>
            <a:ext cx="2580658" cy="1646929"/>
          </a:xfrm>
          <a:custGeom>
            <a:avLst/>
            <a:gdLst/>
            <a:ahLst/>
            <a:cxnLst/>
            <a:rect r="r" b="b" t="t" l="l"/>
            <a:pathLst>
              <a:path h="1646929" w="2580658">
                <a:moveTo>
                  <a:pt x="2580658" y="1646930"/>
                </a:moveTo>
                <a:lnTo>
                  <a:pt x="0" y="1646930"/>
                </a:lnTo>
                <a:lnTo>
                  <a:pt x="0" y="0"/>
                </a:lnTo>
                <a:lnTo>
                  <a:pt x="2580658" y="0"/>
                </a:lnTo>
                <a:lnTo>
                  <a:pt x="2580658" y="164693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AutoShape 15" id="15"/>
          <p:cNvSpPr/>
          <p:nvPr/>
        </p:nvSpPr>
        <p:spPr>
          <a:xfrm>
            <a:off x="9458250" y="6058387"/>
            <a:ext cx="15602100" cy="0"/>
          </a:xfrm>
          <a:prstGeom prst="line">
            <a:avLst/>
          </a:prstGeom>
          <a:ln cap="rnd" w="19050">
            <a:solidFill>
              <a:srgbClr val="402B03"/>
            </a:solidFill>
            <a:prstDash val="solid"/>
            <a:headEnd type="none" len="sm" w="sm"/>
            <a:tailEnd type="none" len="sm" w="sm"/>
          </a:ln>
        </p:spPr>
      </p:sp>
      <p:sp>
        <p:nvSpPr>
          <p:cNvPr name="Freeform 16" id="16"/>
          <p:cNvSpPr/>
          <p:nvPr/>
        </p:nvSpPr>
        <p:spPr>
          <a:xfrm flipH="false" flipV="false" rot="-5400000">
            <a:off x="15985623" y="2448297"/>
            <a:ext cx="1742531" cy="2786024"/>
          </a:xfrm>
          <a:custGeom>
            <a:avLst/>
            <a:gdLst/>
            <a:ahLst/>
            <a:cxnLst/>
            <a:rect r="r" b="b" t="t" l="l"/>
            <a:pathLst>
              <a:path h="2786024" w="1742531">
                <a:moveTo>
                  <a:pt x="0" y="0"/>
                </a:moveTo>
                <a:lnTo>
                  <a:pt x="1742531" y="0"/>
                </a:lnTo>
                <a:lnTo>
                  <a:pt x="1742531" y="2786024"/>
                </a:lnTo>
                <a:lnTo>
                  <a:pt x="0" y="2786024"/>
                </a:lnTo>
                <a:lnTo>
                  <a:pt x="0" y="0"/>
                </a:lnTo>
                <a:close/>
              </a:path>
            </a:pathLst>
          </a:custGeom>
          <a:blipFill>
            <a:blip r:embed="rId7">
              <a:alphaModFix amt="26000"/>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625455" y="0"/>
            <a:ext cx="19538910" cy="10287000"/>
            <a:chOff x="0" y="0"/>
            <a:chExt cx="26051880" cy="13716000"/>
          </a:xfrm>
        </p:grpSpPr>
        <p:grpSp>
          <p:nvGrpSpPr>
            <p:cNvPr name="Group 3" id="3"/>
            <p:cNvGrpSpPr/>
            <p:nvPr/>
          </p:nvGrpSpPr>
          <p:grpSpPr>
            <a:xfrm rot="0">
              <a:off x="0" y="11359859"/>
              <a:ext cx="26051880" cy="2356141"/>
              <a:chOff x="0" y="0"/>
              <a:chExt cx="5146050" cy="465411"/>
            </a:xfrm>
          </p:grpSpPr>
          <p:sp>
            <p:nvSpPr>
              <p:cNvPr name="Freeform 4" id="4"/>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5" id="5"/>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0" y="0"/>
              <a:ext cx="26051880" cy="2356141"/>
              <a:chOff x="0" y="0"/>
              <a:chExt cx="5146050" cy="465411"/>
            </a:xfrm>
          </p:grpSpPr>
          <p:sp>
            <p:nvSpPr>
              <p:cNvPr name="Freeform 7" id="7"/>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8" id="8"/>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sp>
        <p:nvSpPr>
          <p:cNvPr name="Freeform 9" id="9"/>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10" id="10"/>
          <p:cNvSpPr/>
          <p:nvPr/>
        </p:nvSpPr>
        <p:spPr>
          <a:xfrm flipH="false" flipV="false" rot="0">
            <a:off x="15109772" y="-224365"/>
            <a:ext cx="3178228" cy="2028287"/>
          </a:xfrm>
          <a:custGeom>
            <a:avLst/>
            <a:gdLst/>
            <a:ahLst/>
            <a:cxnLst/>
            <a:rect r="r" b="b" t="t" l="l"/>
            <a:pathLst>
              <a:path h="2028287" w="3178228">
                <a:moveTo>
                  <a:pt x="0" y="0"/>
                </a:moveTo>
                <a:lnTo>
                  <a:pt x="3178228" y="0"/>
                </a:lnTo>
                <a:lnTo>
                  <a:pt x="3178228" y="2028287"/>
                </a:lnTo>
                <a:lnTo>
                  <a:pt x="0" y="2028287"/>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1" id="11"/>
          <p:cNvSpPr/>
          <p:nvPr/>
        </p:nvSpPr>
        <p:spPr>
          <a:xfrm flipH="false" flipV="false" rot="-5400000">
            <a:off x="-57754" y="8532985"/>
            <a:ext cx="1088869" cy="1740924"/>
          </a:xfrm>
          <a:custGeom>
            <a:avLst/>
            <a:gdLst/>
            <a:ahLst/>
            <a:cxnLst/>
            <a:rect r="r" b="b" t="t" l="l"/>
            <a:pathLst>
              <a:path h="1740924" w="1088869">
                <a:moveTo>
                  <a:pt x="0" y="0"/>
                </a:moveTo>
                <a:lnTo>
                  <a:pt x="1088869" y="0"/>
                </a:lnTo>
                <a:lnTo>
                  <a:pt x="1088869" y="1740924"/>
                </a:lnTo>
                <a:lnTo>
                  <a:pt x="0" y="1740924"/>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444130" y="3620848"/>
            <a:ext cx="15554025" cy="4675504"/>
            <a:chOff x="0" y="0"/>
            <a:chExt cx="20738700" cy="6234005"/>
          </a:xfrm>
        </p:grpSpPr>
        <p:grpSp>
          <p:nvGrpSpPr>
            <p:cNvPr name="Group 13" id="13"/>
            <p:cNvGrpSpPr/>
            <p:nvPr/>
          </p:nvGrpSpPr>
          <p:grpSpPr>
            <a:xfrm rot="0">
              <a:off x="0" y="0"/>
              <a:ext cx="20738700" cy="6234005"/>
              <a:chOff x="0" y="0"/>
              <a:chExt cx="4352928" cy="1308480"/>
            </a:xfrm>
          </p:grpSpPr>
          <p:sp>
            <p:nvSpPr>
              <p:cNvPr name="Freeform 14" id="14"/>
              <p:cNvSpPr/>
              <p:nvPr/>
            </p:nvSpPr>
            <p:spPr>
              <a:xfrm flipH="false" flipV="false" rot="0">
                <a:off x="0" y="0"/>
                <a:ext cx="4352928" cy="1308480"/>
              </a:xfrm>
              <a:custGeom>
                <a:avLst/>
                <a:gdLst/>
                <a:ahLst/>
                <a:cxnLst/>
                <a:rect r="r" b="b" t="t" l="l"/>
                <a:pathLst>
                  <a:path h="1308480" w="4352928">
                    <a:moveTo>
                      <a:pt x="0" y="0"/>
                    </a:moveTo>
                    <a:lnTo>
                      <a:pt x="4352928" y="0"/>
                    </a:lnTo>
                    <a:lnTo>
                      <a:pt x="4352928" y="1308480"/>
                    </a:lnTo>
                    <a:lnTo>
                      <a:pt x="0" y="1308480"/>
                    </a:lnTo>
                    <a:close/>
                  </a:path>
                </a:pathLst>
              </a:custGeom>
              <a:solidFill>
                <a:srgbClr val="E0D1BE"/>
              </a:solidFill>
              <a:ln cap="sq">
                <a:noFill/>
                <a:prstDash val="solid"/>
                <a:miter/>
              </a:ln>
            </p:spPr>
          </p:sp>
          <p:sp>
            <p:nvSpPr>
              <p:cNvPr name="TextBox 15" id="15"/>
              <p:cNvSpPr txBox="true"/>
              <p:nvPr/>
            </p:nvSpPr>
            <p:spPr>
              <a:xfrm>
                <a:off x="0" y="-47625"/>
                <a:ext cx="4352928" cy="1356105"/>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TextBox 16" id="16"/>
            <p:cNvSpPr txBox="true"/>
            <p:nvPr/>
          </p:nvSpPr>
          <p:spPr>
            <a:xfrm rot="0">
              <a:off x="1467262" y="744113"/>
              <a:ext cx="17804177" cy="4545753"/>
            </a:xfrm>
            <a:prstGeom prst="rect">
              <a:avLst/>
            </a:prstGeom>
          </p:spPr>
          <p:txBody>
            <a:bodyPr anchor="t" rtlCol="false" tIns="0" lIns="0" bIns="0" rIns="0">
              <a:spAutoFit/>
            </a:bodyPr>
            <a:lstStyle/>
            <a:p>
              <a:pPr algn="ctr" marL="650186" indent="-325093" lvl="1">
                <a:lnSpc>
                  <a:spcPts val="5420"/>
                </a:lnSpc>
                <a:buFont typeface="Arial"/>
                <a:buChar char="•"/>
              </a:pPr>
              <a:r>
                <a:rPr lang="en-US" sz="3011">
                  <a:solidFill>
                    <a:srgbClr val="4B463A"/>
                  </a:solidFill>
                  <a:latin typeface="Migra Extra-Light"/>
                  <a:ea typeface="Migra Extra-Light"/>
                  <a:cs typeface="Migra Extra-Light"/>
                  <a:sym typeface="Migra Extra-Light"/>
                </a:rPr>
                <a:t>Our permanent mission is a society that does not suffer. Therefore, we seek to train individuals to recognize the signs of psychological problems in themselves and in others</a:t>
              </a:r>
            </a:p>
            <a:p>
              <a:pPr algn="ctr" marL="690822" indent="-345411" lvl="1">
                <a:lnSpc>
                  <a:spcPts val="5759"/>
                </a:lnSpc>
                <a:buFont typeface="Arial"/>
                <a:buChar char="•"/>
              </a:pPr>
              <a:r>
                <a:rPr lang="en-US" sz="3199">
                  <a:solidFill>
                    <a:srgbClr val="4B463A"/>
                  </a:solidFill>
                  <a:latin typeface="Migra Extra-Light"/>
                  <a:ea typeface="Migra Extra-Light"/>
                  <a:cs typeface="Migra Extra-Light"/>
                  <a:sym typeface="Migra Extra-Light"/>
                </a:rPr>
                <a:t>Awareness of mental health by enhancing social communication and community participation</a:t>
              </a:r>
            </a:p>
          </p:txBody>
        </p:sp>
      </p:grpSp>
      <p:sp>
        <p:nvSpPr>
          <p:cNvPr name="Freeform 17" id="17"/>
          <p:cNvSpPr/>
          <p:nvPr/>
        </p:nvSpPr>
        <p:spPr>
          <a:xfrm flipH="true" flipV="true" rot="0">
            <a:off x="15278297" y="7777453"/>
            <a:ext cx="3058720" cy="2680551"/>
          </a:xfrm>
          <a:custGeom>
            <a:avLst/>
            <a:gdLst/>
            <a:ahLst/>
            <a:cxnLst/>
            <a:rect r="r" b="b" t="t" l="l"/>
            <a:pathLst>
              <a:path h="2680551" w="3058720">
                <a:moveTo>
                  <a:pt x="3058720" y="2680551"/>
                </a:moveTo>
                <a:lnTo>
                  <a:pt x="0" y="2680551"/>
                </a:lnTo>
                <a:lnTo>
                  <a:pt x="0" y="0"/>
                </a:lnTo>
                <a:lnTo>
                  <a:pt x="3058720" y="0"/>
                </a:lnTo>
                <a:lnTo>
                  <a:pt x="3058720" y="2680551"/>
                </a:lnTo>
                <a:close/>
              </a:path>
            </a:pathLst>
          </a:custGeom>
          <a:blipFill>
            <a:blip r:embed="rId7">
              <a:alphaModFix amt="26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AutoShape 18" id="18"/>
          <p:cNvSpPr/>
          <p:nvPr/>
        </p:nvSpPr>
        <p:spPr>
          <a:xfrm>
            <a:off x="1444130" y="3601798"/>
            <a:ext cx="17851210" cy="0"/>
          </a:xfrm>
          <a:prstGeom prst="line">
            <a:avLst/>
          </a:prstGeom>
          <a:ln cap="rnd" w="19050">
            <a:solidFill>
              <a:srgbClr val="402B03"/>
            </a:solidFill>
            <a:prstDash val="solid"/>
            <a:headEnd type="none" len="sm" w="sm"/>
            <a:tailEnd type="none" len="sm" w="sm"/>
          </a:ln>
        </p:spPr>
      </p:sp>
      <p:sp>
        <p:nvSpPr>
          <p:cNvPr name="Freeform 19" id="19"/>
          <p:cNvSpPr/>
          <p:nvPr/>
        </p:nvSpPr>
        <p:spPr>
          <a:xfrm flipH="false" flipV="false" rot="0">
            <a:off x="697730" y="2800351"/>
            <a:ext cx="1565226" cy="1804768"/>
          </a:xfrm>
          <a:custGeom>
            <a:avLst/>
            <a:gdLst/>
            <a:ahLst/>
            <a:cxnLst/>
            <a:rect r="r" b="b" t="t" l="l"/>
            <a:pathLst>
              <a:path h="1804768" w="1565226">
                <a:moveTo>
                  <a:pt x="0" y="0"/>
                </a:moveTo>
                <a:lnTo>
                  <a:pt x="1565226" y="0"/>
                </a:lnTo>
                <a:lnTo>
                  <a:pt x="1565226" y="1804768"/>
                </a:lnTo>
                <a:lnTo>
                  <a:pt x="0" y="18047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2229732" y="2158347"/>
            <a:ext cx="13828535" cy="1146176"/>
          </a:xfrm>
          <a:prstGeom prst="rect">
            <a:avLst/>
          </a:prstGeom>
        </p:spPr>
        <p:txBody>
          <a:bodyPr anchor="t" rtlCol="false" tIns="0" lIns="0" bIns="0" rIns="0">
            <a:spAutoFit/>
          </a:bodyPr>
          <a:lstStyle/>
          <a:p>
            <a:pPr algn="ctr" marL="0" indent="0" lvl="0">
              <a:lnSpc>
                <a:spcPts val="8000"/>
              </a:lnSpc>
              <a:spcBef>
                <a:spcPct val="0"/>
              </a:spcBef>
            </a:pPr>
            <a:r>
              <a:rPr lang="en-US" b="true" sz="8000">
                <a:solidFill>
                  <a:srgbClr val="402B03"/>
                </a:solidFill>
                <a:latin typeface="Migra Ultra-Bold"/>
                <a:ea typeface="Migra Ultra-Bold"/>
                <a:cs typeface="Migra Ultra-Bold"/>
                <a:sym typeface="Migra Ultra-Bold"/>
              </a:rPr>
              <a:t>DEFINE YOUR KEY MESSAGE</a:t>
            </a:r>
          </a:p>
        </p:txBody>
      </p:sp>
    </p:spTree>
  </p:cSld>
  <p:clrMapOvr>
    <a:masterClrMapping/>
  </p:clrMapOvr>
  <p:transition spd="fast">
    <p:circle/>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625455" y="0"/>
            <a:ext cx="19538910" cy="10287000"/>
            <a:chOff x="0" y="0"/>
            <a:chExt cx="26051880" cy="13716000"/>
          </a:xfrm>
        </p:grpSpPr>
        <p:grpSp>
          <p:nvGrpSpPr>
            <p:cNvPr name="Group 3" id="3"/>
            <p:cNvGrpSpPr/>
            <p:nvPr/>
          </p:nvGrpSpPr>
          <p:grpSpPr>
            <a:xfrm rot="0">
              <a:off x="0" y="11359859"/>
              <a:ext cx="26051880" cy="2356141"/>
              <a:chOff x="0" y="0"/>
              <a:chExt cx="5146050" cy="465411"/>
            </a:xfrm>
          </p:grpSpPr>
          <p:sp>
            <p:nvSpPr>
              <p:cNvPr name="Freeform 4" id="4"/>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5" id="5"/>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0" y="0"/>
              <a:ext cx="26051880" cy="2356141"/>
              <a:chOff x="0" y="0"/>
              <a:chExt cx="5146050" cy="465411"/>
            </a:xfrm>
          </p:grpSpPr>
          <p:sp>
            <p:nvSpPr>
              <p:cNvPr name="Freeform 7" id="7"/>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8" id="8"/>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sp>
        <p:nvSpPr>
          <p:cNvPr name="Freeform 9" id="9"/>
          <p:cNvSpPr/>
          <p:nvPr/>
        </p:nvSpPr>
        <p:spPr>
          <a:xfrm flipH="false" flipV="false" rot="0">
            <a:off x="15109772" y="-224365"/>
            <a:ext cx="3178228" cy="2028287"/>
          </a:xfrm>
          <a:custGeom>
            <a:avLst/>
            <a:gdLst/>
            <a:ahLst/>
            <a:cxnLst/>
            <a:rect r="r" b="b" t="t" l="l"/>
            <a:pathLst>
              <a:path h="2028287" w="3178228">
                <a:moveTo>
                  <a:pt x="0" y="0"/>
                </a:moveTo>
                <a:lnTo>
                  <a:pt x="3178228" y="0"/>
                </a:lnTo>
                <a:lnTo>
                  <a:pt x="3178228" y="2028287"/>
                </a:lnTo>
                <a:lnTo>
                  <a:pt x="0" y="202828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13532603" y="8355916"/>
            <a:ext cx="1565226" cy="1804768"/>
          </a:xfrm>
          <a:custGeom>
            <a:avLst/>
            <a:gdLst/>
            <a:ahLst/>
            <a:cxnLst/>
            <a:rect r="r" b="b" t="t" l="l"/>
            <a:pathLst>
              <a:path h="1804768" w="1565226">
                <a:moveTo>
                  <a:pt x="0" y="0"/>
                </a:moveTo>
                <a:lnTo>
                  <a:pt x="1565226" y="0"/>
                </a:lnTo>
                <a:lnTo>
                  <a:pt x="1565226" y="1804768"/>
                </a:lnTo>
                <a:lnTo>
                  <a:pt x="0" y="180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9017"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stretch>
              <a:fillRect l="0" t="-16666" r="0" b="-16666"/>
            </a:stretch>
          </a:blipFill>
        </p:spPr>
      </p:sp>
      <p:grpSp>
        <p:nvGrpSpPr>
          <p:cNvPr name="Group 12" id="12"/>
          <p:cNvGrpSpPr/>
          <p:nvPr/>
        </p:nvGrpSpPr>
        <p:grpSpPr>
          <a:xfrm rot="0">
            <a:off x="1232033" y="1803922"/>
            <a:ext cx="17410255" cy="6215100"/>
            <a:chOff x="0" y="0"/>
            <a:chExt cx="6763505" cy="2414431"/>
          </a:xfrm>
        </p:grpSpPr>
        <p:sp>
          <p:nvSpPr>
            <p:cNvPr name="Freeform 13" id="13"/>
            <p:cNvSpPr/>
            <p:nvPr/>
          </p:nvSpPr>
          <p:spPr>
            <a:xfrm flipH="false" flipV="false" rot="0">
              <a:off x="0" y="0"/>
              <a:ext cx="6763505" cy="2414431"/>
            </a:xfrm>
            <a:custGeom>
              <a:avLst/>
              <a:gdLst/>
              <a:ahLst/>
              <a:cxnLst/>
              <a:rect r="r" b="b" t="t" l="l"/>
              <a:pathLst>
                <a:path h="2414431" w="6763505">
                  <a:moveTo>
                    <a:pt x="0" y="0"/>
                  </a:moveTo>
                  <a:lnTo>
                    <a:pt x="6763505" y="0"/>
                  </a:lnTo>
                  <a:lnTo>
                    <a:pt x="6763505" y="2414431"/>
                  </a:lnTo>
                  <a:lnTo>
                    <a:pt x="0" y="2414431"/>
                  </a:lnTo>
                  <a:close/>
                </a:path>
              </a:pathLst>
            </a:custGeom>
            <a:solidFill>
              <a:srgbClr val="E0D1BE"/>
            </a:solidFill>
            <a:ln cap="sq">
              <a:noFill/>
              <a:prstDash val="solid"/>
              <a:miter/>
            </a:ln>
          </p:spPr>
        </p:sp>
        <p:sp>
          <p:nvSpPr>
            <p:cNvPr name="TextBox 14" id="14"/>
            <p:cNvSpPr txBox="true"/>
            <p:nvPr/>
          </p:nvSpPr>
          <p:spPr>
            <a:xfrm>
              <a:off x="0" y="-47625"/>
              <a:ext cx="6763505" cy="2462056"/>
            </a:xfrm>
            <a:prstGeom prst="rect">
              <a:avLst/>
            </a:prstGeom>
          </p:spPr>
          <p:txBody>
            <a:bodyPr anchor="ctr" rtlCol="false" tIns="34441" lIns="34441" bIns="34441" rIns="34441"/>
            <a:lstStyle/>
            <a:p>
              <a:pPr algn="ctr" marL="0" indent="0" lvl="0">
                <a:lnSpc>
                  <a:spcPts val="2800"/>
                </a:lnSpc>
                <a:spcBef>
                  <a:spcPct val="0"/>
                </a:spcBef>
              </a:pPr>
            </a:p>
          </p:txBody>
        </p:sp>
      </p:grpSp>
      <p:sp>
        <p:nvSpPr>
          <p:cNvPr name="TextBox 15" id="15"/>
          <p:cNvSpPr txBox="true"/>
          <p:nvPr/>
        </p:nvSpPr>
        <p:spPr>
          <a:xfrm rot="0">
            <a:off x="2190323" y="1899314"/>
            <a:ext cx="5481326" cy="5907720"/>
          </a:xfrm>
          <a:prstGeom prst="rect">
            <a:avLst/>
          </a:prstGeom>
        </p:spPr>
        <p:txBody>
          <a:bodyPr anchor="t" rtlCol="false" tIns="0" lIns="0" bIns="0" rIns="0">
            <a:spAutoFit/>
          </a:bodyPr>
          <a:lstStyle/>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Mental health &amp; psychological support</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Emotional support</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Psychological fatigue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Yoga</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Depression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Suicide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Adolescence</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Meditation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Misunderstanding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Anxiety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Stress control </a:t>
            </a:r>
          </a:p>
        </p:txBody>
      </p:sp>
      <p:sp>
        <p:nvSpPr>
          <p:cNvPr name="TextBox 16" id="16"/>
          <p:cNvSpPr txBox="true"/>
          <p:nvPr/>
        </p:nvSpPr>
        <p:spPr>
          <a:xfrm rot="0">
            <a:off x="8051276" y="1899314"/>
            <a:ext cx="5481326" cy="5907720"/>
          </a:xfrm>
          <a:prstGeom prst="rect">
            <a:avLst/>
          </a:prstGeom>
        </p:spPr>
        <p:txBody>
          <a:bodyPr anchor="t" rtlCol="false" tIns="0" lIns="0" bIns="0" rIns="0">
            <a:spAutoFit/>
          </a:bodyPr>
          <a:lstStyle/>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Boredom</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Lack of self-confidence</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Autism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Addiction</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Mind full of though</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Difficulty in learning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Social phobia</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Bipolar disorder</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Post-traumatic stress disorder “ PTSD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 Neurodivergent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Eating disorder</a:t>
            </a:r>
          </a:p>
        </p:txBody>
      </p:sp>
      <p:sp>
        <p:nvSpPr>
          <p:cNvPr name="TextBox 17" id="17"/>
          <p:cNvSpPr txBox="true"/>
          <p:nvPr/>
        </p:nvSpPr>
        <p:spPr>
          <a:xfrm rot="0">
            <a:off x="486681" y="488950"/>
            <a:ext cx="13828535" cy="1146176"/>
          </a:xfrm>
          <a:prstGeom prst="rect">
            <a:avLst/>
          </a:prstGeom>
        </p:spPr>
        <p:txBody>
          <a:bodyPr anchor="t" rtlCol="false" tIns="0" lIns="0" bIns="0" rIns="0">
            <a:spAutoFit/>
          </a:bodyPr>
          <a:lstStyle/>
          <a:p>
            <a:pPr algn="just" marL="0" indent="0" lvl="0">
              <a:lnSpc>
                <a:spcPts val="8000"/>
              </a:lnSpc>
              <a:spcBef>
                <a:spcPct val="0"/>
              </a:spcBef>
            </a:pPr>
            <a:r>
              <a:rPr lang="en-US" b="true" sz="8000">
                <a:solidFill>
                  <a:srgbClr val="402B03"/>
                </a:solidFill>
                <a:latin typeface="Migra Ultra-Bold"/>
                <a:ea typeface="Migra Ultra-Bold"/>
                <a:cs typeface="Migra Ultra-Bold"/>
                <a:sym typeface="Migra Ultra-Bold"/>
              </a:rPr>
              <a:t>KEY WORDS</a:t>
            </a:r>
          </a:p>
        </p:txBody>
      </p:sp>
      <p:sp>
        <p:nvSpPr>
          <p:cNvPr name="Freeform 18" id="18"/>
          <p:cNvSpPr/>
          <p:nvPr/>
        </p:nvSpPr>
        <p:spPr>
          <a:xfrm flipH="true" flipV="true" rot="0">
            <a:off x="15278297" y="7777453"/>
            <a:ext cx="3058720" cy="2680551"/>
          </a:xfrm>
          <a:custGeom>
            <a:avLst/>
            <a:gdLst/>
            <a:ahLst/>
            <a:cxnLst/>
            <a:rect r="r" b="b" t="t" l="l"/>
            <a:pathLst>
              <a:path h="2680551" w="3058720">
                <a:moveTo>
                  <a:pt x="3058720" y="2680551"/>
                </a:moveTo>
                <a:lnTo>
                  <a:pt x="0" y="2680551"/>
                </a:lnTo>
                <a:lnTo>
                  <a:pt x="0" y="0"/>
                </a:lnTo>
                <a:lnTo>
                  <a:pt x="3058720" y="0"/>
                </a:lnTo>
                <a:lnTo>
                  <a:pt x="3058720" y="2680551"/>
                </a:lnTo>
                <a:close/>
              </a:path>
            </a:pathLst>
          </a:custGeom>
          <a:blipFill>
            <a:blip r:embed="rId7">
              <a:alphaModFix amt="26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9" id="19"/>
          <p:cNvSpPr/>
          <p:nvPr/>
        </p:nvSpPr>
        <p:spPr>
          <a:xfrm flipH="false" flipV="false" rot="-5400000">
            <a:off x="-57754" y="8532985"/>
            <a:ext cx="1088869" cy="1740924"/>
          </a:xfrm>
          <a:custGeom>
            <a:avLst/>
            <a:gdLst/>
            <a:ahLst/>
            <a:cxnLst/>
            <a:rect r="r" b="b" t="t" l="l"/>
            <a:pathLst>
              <a:path h="1740924" w="1088869">
                <a:moveTo>
                  <a:pt x="0" y="0"/>
                </a:moveTo>
                <a:lnTo>
                  <a:pt x="1088869" y="0"/>
                </a:lnTo>
                <a:lnTo>
                  <a:pt x="1088869" y="1740924"/>
                </a:lnTo>
                <a:lnTo>
                  <a:pt x="0" y="1740924"/>
                </a:lnTo>
                <a:lnTo>
                  <a:pt x="0" y="0"/>
                </a:lnTo>
                <a:close/>
              </a:path>
            </a:pathLst>
          </a:custGeom>
          <a:blipFill>
            <a:blip r:embed="rId9">
              <a:alphaModFix amt="26000"/>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fade/>
  </p:transition>
</p:sld>
</file>

<file path=ppt/slides/slide35.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180543" y="1095375"/>
            <a:ext cx="6986661"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KPIS</a:t>
            </a:r>
          </a:p>
        </p:txBody>
      </p:sp>
      <p:sp>
        <p:nvSpPr>
          <p:cNvPr name="TextBox 3" id="3"/>
          <p:cNvSpPr txBox="true"/>
          <p:nvPr/>
        </p:nvSpPr>
        <p:spPr>
          <a:xfrm rot="0">
            <a:off x="1028700" y="3914894"/>
            <a:ext cx="15728705" cy="5668102"/>
          </a:xfrm>
          <a:prstGeom prst="rect">
            <a:avLst/>
          </a:prstGeom>
        </p:spPr>
        <p:txBody>
          <a:bodyPr anchor="t" rtlCol="false" tIns="0" lIns="0" bIns="0" rIns="0">
            <a:spAutoFit/>
          </a:bodyPr>
          <a:lstStyle/>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Reach ratio:</a:t>
            </a: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In July, 50,000 people were reached via social media platforms (Facebook, Instagram).</a:t>
            </a:r>
          </a:p>
          <a:p>
            <a:pPr algn="l" marL="686511" indent="-343255" lvl="1">
              <a:lnSpc>
                <a:spcPts val="4451"/>
              </a:lnSpc>
              <a:spcBef>
                <a:spcPct val="0"/>
              </a:spcBef>
              <a:buAutoNum type="arabicPeriod" startAt="1"/>
            </a:pP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Number of impressions:</a:t>
            </a: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The total number of impressions was 120,000 across various channels during the same period, which means the audience saw the content multiple times.</a:t>
            </a:r>
          </a:p>
          <a:p>
            <a:pPr algn="l" marL="686511" indent="-343255" lvl="1">
              <a:lnSpc>
                <a:spcPts val="4451"/>
              </a:lnSpc>
              <a:spcBef>
                <a:spcPct val="0"/>
              </a:spcBef>
              <a:buAutoNum type="arabicPeriod" startAt="1"/>
            </a:pP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Follower Growth:</a:t>
            </a: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At the end of July, 2,000 new followers were added on Instagram, indicating an increase in brand awareness.</a:t>
            </a:r>
          </a:p>
        </p:txBody>
      </p:sp>
      <p:sp>
        <p:nvSpPr>
          <p:cNvPr name="TextBox 4" id="4"/>
          <p:cNvSpPr txBox="true"/>
          <p:nvPr/>
        </p:nvSpPr>
        <p:spPr>
          <a:xfrm rot="0">
            <a:off x="-2673582" y="2611881"/>
            <a:ext cx="14270383" cy="732155"/>
          </a:xfrm>
          <a:prstGeom prst="rect">
            <a:avLst/>
          </a:prstGeom>
        </p:spPr>
        <p:txBody>
          <a:bodyPr anchor="t" rtlCol="false" tIns="0" lIns="0" bIns="0" rIns="0">
            <a:spAutoFit/>
          </a:bodyPr>
          <a:lstStyle/>
          <a:p>
            <a:pPr algn="ctr" marL="0" indent="0" lvl="0">
              <a:lnSpc>
                <a:spcPts val="5199"/>
              </a:lnSpc>
              <a:spcBef>
                <a:spcPct val="0"/>
              </a:spcBef>
            </a:pPr>
            <a:r>
              <a:rPr lang="en-US" b="true" sz="5199" strike="noStrike" u="none">
                <a:solidFill>
                  <a:srgbClr val="402B03"/>
                </a:solidFill>
                <a:latin typeface="Migra Ultra-Bold"/>
                <a:ea typeface="Migra Ultra-Bold"/>
                <a:cs typeface="Migra Ultra-Bold"/>
                <a:sym typeface="Migra Ultra-Bold"/>
              </a:rPr>
              <a:t> BRAND AWARENESS KPIS:</a:t>
            </a:r>
          </a:p>
        </p:txBody>
      </p:sp>
    </p:spTree>
  </p:cSld>
  <p:clrMapOvr>
    <a:masterClrMapping/>
  </p:clrMapOvr>
  <p:transition spd="fast">
    <p:cover dir="d"/>
  </p:transition>
</p:sld>
</file>

<file path=ppt/slides/slide36.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905019" y="1095375"/>
            <a:ext cx="6477962"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KPIS</a:t>
            </a:r>
          </a:p>
        </p:txBody>
      </p:sp>
      <p:sp>
        <p:nvSpPr>
          <p:cNvPr name="TextBox 3" id="3"/>
          <p:cNvSpPr txBox="true"/>
          <p:nvPr/>
        </p:nvSpPr>
        <p:spPr>
          <a:xfrm rot="0">
            <a:off x="1896666" y="3226278"/>
            <a:ext cx="16391334" cy="5072259"/>
          </a:xfrm>
          <a:prstGeom prst="rect">
            <a:avLst/>
          </a:prstGeom>
        </p:spPr>
        <p:txBody>
          <a:bodyPr anchor="t" rtlCol="false" tIns="0" lIns="0" bIns="0" rIns="0">
            <a:spAutoFit/>
          </a:bodyPr>
          <a:lstStyle/>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Engagement rate:</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The engagement rate was 5%, measuring 6,000 interactions (likes, comments, shares) out of a total of 120,000 impressions.</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Number of comments and shares:</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During the month, 400 comments and 200 shares were recorded on the posts, indicating strong engagement with the content.</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Video viewing duration:</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5 videos were published about mental health, and the average viewing duration for each video was 30 seconds out of a 1-minute video, which reflects a good viewership rate.</a:t>
            </a:r>
          </a:p>
        </p:txBody>
      </p:sp>
      <p:sp>
        <p:nvSpPr>
          <p:cNvPr name="TextBox 4" id="4"/>
          <p:cNvSpPr txBox="true"/>
          <p:nvPr/>
        </p:nvSpPr>
        <p:spPr>
          <a:xfrm rot="0">
            <a:off x="1028700" y="2298701"/>
            <a:ext cx="7583258" cy="733772"/>
          </a:xfrm>
          <a:prstGeom prst="rect">
            <a:avLst/>
          </a:prstGeom>
        </p:spPr>
        <p:txBody>
          <a:bodyPr anchor="t" rtlCol="false" tIns="0" lIns="0" bIns="0" rIns="0">
            <a:spAutoFit/>
          </a:bodyPr>
          <a:lstStyle/>
          <a:p>
            <a:pPr algn="ctr" marL="0" indent="0" lvl="0">
              <a:lnSpc>
                <a:spcPts val="5199"/>
              </a:lnSpc>
              <a:spcBef>
                <a:spcPct val="0"/>
              </a:spcBef>
            </a:pPr>
            <a:r>
              <a:rPr lang="en-US" b="true" sz="5199" strike="noStrike" u="none">
                <a:solidFill>
                  <a:srgbClr val="402B03"/>
                </a:solidFill>
                <a:latin typeface="Migra Ultra-Bold"/>
                <a:ea typeface="Migra Ultra-Bold"/>
                <a:cs typeface="Migra Ultra-Bold"/>
                <a:sym typeface="Migra Ultra-Bold"/>
              </a:rPr>
              <a:t> ENGAGEMENT KPIS</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6003933" y="1095375"/>
            <a:ext cx="6280135"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KPIS</a:t>
            </a:r>
          </a:p>
        </p:txBody>
      </p:sp>
      <p:sp>
        <p:nvSpPr>
          <p:cNvPr name="TextBox 3" id="3"/>
          <p:cNvSpPr txBox="true"/>
          <p:nvPr/>
        </p:nvSpPr>
        <p:spPr>
          <a:xfrm rot="0">
            <a:off x="2792159" y="3353436"/>
            <a:ext cx="14467141" cy="4775770"/>
          </a:xfrm>
          <a:prstGeom prst="rect">
            <a:avLst/>
          </a:prstGeom>
        </p:spPr>
        <p:txBody>
          <a:bodyPr anchor="t" rtlCol="false" tIns="0" lIns="0" bIns="0" rIns="0">
            <a:spAutoFit/>
          </a:bodyPr>
          <a:lstStyle/>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Number of direct messages: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The center's account received 150 private messages inquiring about treatment sessions and available services, which reflects interest from the public in interacting with the center.</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Conversion Rate:</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Out of 150 messages, 30 people booked an actual counseling session, which means a conversion rate of 20%.</a:t>
            </a:r>
          </a:p>
        </p:txBody>
      </p:sp>
      <p:sp>
        <p:nvSpPr>
          <p:cNvPr name="TextBox 4" id="4"/>
          <p:cNvSpPr txBox="true"/>
          <p:nvPr/>
        </p:nvSpPr>
        <p:spPr>
          <a:xfrm rot="0">
            <a:off x="211359" y="2279651"/>
            <a:ext cx="13964245" cy="1178560"/>
          </a:xfrm>
          <a:prstGeom prst="rect">
            <a:avLst/>
          </a:prstGeom>
        </p:spPr>
        <p:txBody>
          <a:bodyPr anchor="t" rtlCol="false" tIns="0" lIns="0" bIns="0" rIns="0">
            <a:spAutoFit/>
          </a:bodyPr>
          <a:lstStyle/>
          <a:p>
            <a:pPr algn="ctr" marL="0" indent="0" lvl="0">
              <a:lnSpc>
                <a:spcPts val="4400"/>
              </a:lnSpc>
              <a:spcBef>
                <a:spcPct val="0"/>
              </a:spcBef>
            </a:pPr>
            <a:r>
              <a:rPr lang="en-US" b="true" sz="4400" strike="noStrike" u="none">
                <a:solidFill>
                  <a:srgbClr val="402B03"/>
                </a:solidFill>
                <a:latin typeface="Migra Ultra-Bold"/>
                <a:ea typeface="Migra Ultra-Bold"/>
                <a:cs typeface="Migra Ultra-Bold"/>
                <a:sym typeface="Migra Ultra-Bold"/>
              </a:rPr>
              <a:t> KPIS FOR TRUST AND BUILDING RELATIONSHIPS</a:t>
            </a:r>
          </a:p>
          <a:p>
            <a:pPr algn="ctr" marL="0" indent="0" lvl="0">
              <a:lnSpc>
                <a:spcPts val="4400"/>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749583" y="1095375"/>
            <a:ext cx="6788834"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KPIS</a:t>
            </a:r>
          </a:p>
        </p:txBody>
      </p:sp>
      <p:sp>
        <p:nvSpPr>
          <p:cNvPr name="TextBox 3" id="3"/>
          <p:cNvSpPr txBox="true"/>
          <p:nvPr/>
        </p:nvSpPr>
        <p:spPr>
          <a:xfrm rot="0">
            <a:off x="2434573" y="3636381"/>
            <a:ext cx="15853427" cy="5417064"/>
          </a:xfrm>
          <a:prstGeom prst="rect">
            <a:avLst/>
          </a:prstGeom>
        </p:spPr>
        <p:txBody>
          <a:bodyPr anchor="t" rtlCol="false" tIns="0" lIns="0" bIns="0" rIns="0">
            <a:spAutoFit/>
          </a:bodyPr>
          <a:lstStyle/>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Number of Bookings: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During the month, 60 bookings were recorded for counseling sessions, most of which were the result of social media advertising campaigns.</a:t>
            </a:r>
          </a:p>
          <a:p>
            <a:pPr algn="l" marL="832244" indent="-416122" lvl="1">
              <a:lnSpc>
                <a:spcPts val="5396"/>
              </a:lnSpc>
              <a:spcBef>
                <a:spcPct val="0"/>
              </a:spcBef>
              <a:buAutoNum type="arabicPeriod" startAt="1"/>
            </a:pP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Total Revenue:</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The revenues generated from these sessions amounted to 30,000 Egyptian pounds, with an average of 500 pounds per session.</a:t>
            </a:r>
          </a:p>
          <a:p>
            <a:pPr algn="l">
              <a:lnSpc>
                <a:spcPts val="5396"/>
              </a:lnSpc>
              <a:spcBef>
                <a:spcPct val="0"/>
              </a:spcBef>
            </a:pPr>
          </a:p>
        </p:txBody>
      </p:sp>
      <p:sp>
        <p:nvSpPr>
          <p:cNvPr name="TextBox 4" id="4"/>
          <p:cNvSpPr txBox="true"/>
          <p:nvPr/>
        </p:nvSpPr>
        <p:spPr>
          <a:xfrm rot="0">
            <a:off x="-559993" y="2695946"/>
            <a:ext cx="12329564" cy="626110"/>
          </a:xfrm>
          <a:prstGeom prst="rect">
            <a:avLst/>
          </a:prstGeom>
        </p:spPr>
        <p:txBody>
          <a:bodyPr anchor="t" rtlCol="false" tIns="0" lIns="0" bIns="0" rIns="0">
            <a:spAutoFit/>
          </a:bodyPr>
          <a:lstStyle/>
          <a:p>
            <a:pPr algn="ctr" marL="0" indent="0" lvl="0">
              <a:lnSpc>
                <a:spcPts val="4400"/>
              </a:lnSpc>
              <a:spcBef>
                <a:spcPct val="0"/>
              </a:spcBef>
            </a:pPr>
            <a:r>
              <a:rPr lang="en-US" b="true" sz="4400" strike="noStrike" u="none">
                <a:solidFill>
                  <a:srgbClr val="402B03"/>
                </a:solidFill>
                <a:latin typeface="Migra Ultra-Bold"/>
                <a:ea typeface="Migra Ultra-Bold"/>
                <a:cs typeface="Migra Ultra-Bold"/>
                <a:sym typeface="Migra Ultra-Bold"/>
              </a:rPr>
              <a:t> SALES &amp; CONVERSIONS KPIS:</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389293" y="1095375"/>
            <a:ext cx="7509414"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402B03"/>
                </a:solidFill>
                <a:latin typeface="Migra Ultra-Bold"/>
                <a:ea typeface="Migra Ultra-Bold"/>
                <a:cs typeface="Migra Ultra-Bold"/>
                <a:sym typeface="Migra Ultra-Bold"/>
              </a:rPr>
              <a:t>KPIS</a:t>
            </a:r>
          </a:p>
        </p:txBody>
      </p:sp>
      <p:sp>
        <p:nvSpPr>
          <p:cNvPr name="TextBox 3" id="3"/>
          <p:cNvSpPr txBox="true"/>
          <p:nvPr/>
        </p:nvSpPr>
        <p:spPr>
          <a:xfrm rot="0">
            <a:off x="2618589" y="3472061"/>
            <a:ext cx="15669411" cy="4064514"/>
          </a:xfrm>
          <a:prstGeom prst="rect">
            <a:avLst/>
          </a:prstGeom>
        </p:spPr>
        <p:txBody>
          <a:bodyPr anchor="t" rtlCol="false" tIns="0" lIns="0" bIns="0" rIns="0">
            <a:spAutoFit/>
          </a:bodyPr>
          <a:lstStyle/>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Customer Reviews: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The center received 50 reviews via Google and Facebook, with an average rating of 4.8 out of 5, reflecting customer satisfaction with the service.</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Customer Retention Rate:</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Of the 60 clients who booked a session, 15 clients returned to book additional sessions, indicating a client retention rate of 25%.</a:t>
            </a:r>
          </a:p>
        </p:txBody>
      </p:sp>
      <p:sp>
        <p:nvSpPr>
          <p:cNvPr name="TextBox 4" id="4"/>
          <p:cNvSpPr txBox="true"/>
          <p:nvPr/>
        </p:nvSpPr>
        <p:spPr>
          <a:xfrm rot="0">
            <a:off x="-775489" y="2617351"/>
            <a:ext cx="12329564" cy="626110"/>
          </a:xfrm>
          <a:prstGeom prst="rect">
            <a:avLst/>
          </a:prstGeom>
        </p:spPr>
        <p:txBody>
          <a:bodyPr anchor="t" rtlCol="false" tIns="0" lIns="0" bIns="0" rIns="0">
            <a:spAutoFit/>
          </a:bodyPr>
          <a:lstStyle/>
          <a:p>
            <a:pPr algn="ctr" marL="0" indent="0" lvl="0">
              <a:lnSpc>
                <a:spcPts val="4400"/>
              </a:lnSpc>
              <a:spcBef>
                <a:spcPct val="0"/>
              </a:spcBef>
            </a:pPr>
            <a:r>
              <a:rPr lang="en-US" b="true" sz="4400" strike="noStrike" u="none">
                <a:solidFill>
                  <a:srgbClr val="402B03"/>
                </a:solidFill>
                <a:latin typeface="Migra Ultra-Bold"/>
                <a:ea typeface="Migra Ultra-Bold"/>
                <a:cs typeface="Migra Ultra-Bold"/>
                <a:sym typeface="Migra Ultra-Bold"/>
              </a:rPr>
              <a:t>TRUST &amp; CREDIBILITY KPIS: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761103" y="7254450"/>
            <a:ext cx="4007700" cy="4007700"/>
          </a:xfrm>
          <a:custGeom>
            <a:avLst/>
            <a:gdLst/>
            <a:ahLst/>
            <a:cxnLst/>
            <a:rect r="r" b="b" t="t" l="l"/>
            <a:pathLst>
              <a:path h="4007700" w="4007700">
                <a:moveTo>
                  <a:pt x="0" y="0"/>
                </a:moveTo>
                <a:lnTo>
                  <a:pt x="4007700" y="0"/>
                </a:lnTo>
                <a:lnTo>
                  <a:pt x="4007700" y="4007700"/>
                </a:lnTo>
                <a:lnTo>
                  <a:pt x="0" y="4007700"/>
                </a:lnTo>
                <a:lnTo>
                  <a:pt x="0" y="0"/>
                </a:lnTo>
                <a:close/>
              </a:path>
            </a:pathLst>
          </a:custGeom>
          <a:blipFill>
            <a:blip r:embed="rId2"/>
            <a:stretch>
              <a:fillRect l="0" t="0" r="0" b="0"/>
            </a:stretch>
          </a:blipFill>
        </p:spPr>
      </p:sp>
      <p:sp>
        <p:nvSpPr>
          <p:cNvPr name="Freeform 3" id="3"/>
          <p:cNvSpPr/>
          <p:nvPr/>
        </p:nvSpPr>
        <p:spPr>
          <a:xfrm flipH="false" flipV="false" rot="0">
            <a:off x="-561353" y="-168862"/>
            <a:ext cx="18849353" cy="10602761"/>
          </a:xfrm>
          <a:custGeom>
            <a:avLst/>
            <a:gdLst/>
            <a:ahLst/>
            <a:cxnLst/>
            <a:rect r="r" b="b" t="t" l="l"/>
            <a:pathLst>
              <a:path h="10602761" w="18849353">
                <a:moveTo>
                  <a:pt x="0" y="0"/>
                </a:moveTo>
                <a:lnTo>
                  <a:pt x="18849353" y="0"/>
                </a:lnTo>
                <a:lnTo>
                  <a:pt x="18849353" y="10602762"/>
                </a:lnTo>
                <a:lnTo>
                  <a:pt x="0" y="10602762"/>
                </a:lnTo>
                <a:lnTo>
                  <a:pt x="0" y="0"/>
                </a:lnTo>
                <a:close/>
              </a:path>
            </a:pathLst>
          </a:custGeom>
          <a:blipFill>
            <a:blip r:embed="rId3"/>
            <a:stretch>
              <a:fillRect l="0" t="-16666" r="0" b="-16666"/>
            </a:stretch>
          </a:blipFill>
          <a:ln cap="sq">
            <a:noFill/>
            <a:prstDash val="solid"/>
            <a:miter/>
          </a:ln>
        </p:spPr>
      </p:sp>
      <p:sp>
        <p:nvSpPr>
          <p:cNvPr name="TextBox 4" id="4"/>
          <p:cNvSpPr txBox="true"/>
          <p:nvPr/>
        </p:nvSpPr>
        <p:spPr>
          <a:xfrm rot="0">
            <a:off x="2674322" y="1550372"/>
            <a:ext cx="13834092"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OUR VALUE</a:t>
            </a:r>
          </a:p>
        </p:txBody>
      </p:sp>
      <p:sp>
        <p:nvSpPr>
          <p:cNvPr name="TextBox 5" id="5"/>
          <p:cNvSpPr txBox="true"/>
          <p:nvPr/>
        </p:nvSpPr>
        <p:spPr>
          <a:xfrm rot="0">
            <a:off x="1678107" y="3186113"/>
            <a:ext cx="14979731" cy="3305175"/>
          </a:xfrm>
          <a:prstGeom prst="rect">
            <a:avLst/>
          </a:prstGeom>
        </p:spPr>
        <p:txBody>
          <a:bodyPr anchor="t" rtlCol="false" tIns="0" lIns="0" bIns="0" rIns="0">
            <a:spAutoFit/>
          </a:bodyPr>
          <a:lstStyle/>
          <a:p>
            <a:pPr algn="ctr">
              <a:lnSpc>
                <a:spcPts val="3240"/>
              </a:lnSpc>
              <a:spcBef>
                <a:spcPct val="0"/>
              </a:spcBef>
            </a:pPr>
            <a:r>
              <a:rPr lang="en-US" sz="2700">
                <a:solidFill>
                  <a:srgbClr val="000000"/>
                </a:solidFill>
                <a:latin typeface="Migra Extra-Light"/>
                <a:ea typeface="Migra Extra-Light"/>
                <a:cs typeface="Migra Extra-Light"/>
                <a:sym typeface="Migra Extra-Light"/>
              </a:rPr>
              <a:t>Innovative treatment methods such as cognitive behavioral therapy (CBT) or art and music therapy</a:t>
            </a:r>
          </a:p>
          <a:p>
            <a:pPr algn="ctr">
              <a:lnSpc>
                <a:spcPts val="3240"/>
              </a:lnSpc>
              <a:spcBef>
                <a:spcPct val="0"/>
              </a:spcBef>
            </a:pPr>
          </a:p>
          <a:p>
            <a:pPr algn="ctr">
              <a:lnSpc>
                <a:spcPts val="3240"/>
              </a:lnSpc>
              <a:spcBef>
                <a:spcPct val="0"/>
              </a:spcBef>
            </a:pPr>
            <a:r>
              <a:rPr lang="en-US" sz="2700">
                <a:solidFill>
                  <a:srgbClr val="000000"/>
                </a:solidFill>
                <a:latin typeface="Migra Extra-Light"/>
                <a:ea typeface="Migra Extra-Light"/>
                <a:cs typeface="Migra Extra-Light"/>
                <a:sym typeface="Migra Extra-Light"/>
              </a:rPr>
              <a:t>Online therapy sessions, or interactive content that raises psychological awareness</a:t>
            </a:r>
          </a:p>
          <a:p>
            <a:pPr algn="ctr">
              <a:lnSpc>
                <a:spcPts val="3240"/>
              </a:lnSpc>
              <a:spcBef>
                <a:spcPct val="0"/>
              </a:spcBef>
            </a:pPr>
          </a:p>
          <a:p>
            <a:pPr algn="ctr">
              <a:lnSpc>
                <a:spcPts val="3240"/>
              </a:lnSpc>
              <a:spcBef>
                <a:spcPct val="0"/>
              </a:spcBef>
            </a:pPr>
            <a:r>
              <a:rPr lang="en-US" sz="2700">
                <a:solidFill>
                  <a:srgbClr val="000000"/>
                </a:solidFill>
                <a:latin typeface="Migra Extra-Light"/>
                <a:ea typeface="Migra Extra-Light"/>
                <a:cs typeface="Migra Extra-Light"/>
                <a:sym typeface="Migra Extra-Light"/>
              </a:rPr>
              <a:t>“We provide innovative psychotherapy solutions, delivered by specialized clinicians in a safe and confidential atmosphere, with personalized treatment programs for individuals suffering from anxiety, stress and daily pressures. We aim to enhance the client’s psychological and physical well-being through ongoing support and multiple resources that provide stability and psychological growth.”</a:t>
            </a:r>
          </a:p>
        </p:txBody>
      </p:sp>
    </p:spTree>
  </p:cSld>
  <p:clrMapOvr>
    <a:masterClrMapping/>
  </p:clrMapOvr>
  <p:transition spd="slow">
    <p:fade/>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10224588" y="1237988"/>
            <a:ext cx="7034712" cy="8552841"/>
          </a:xfrm>
          <a:custGeom>
            <a:avLst/>
            <a:gdLst/>
            <a:ahLst/>
            <a:cxnLst/>
            <a:rect r="r" b="b" t="t" l="l"/>
            <a:pathLst>
              <a:path h="8552841" w="7034712">
                <a:moveTo>
                  <a:pt x="0" y="0"/>
                </a:moveTo>
                <a:lnTo>
                  <a:pt x="7034712" y="0"/>
                </a:lnTo>
                <a:lnTo>
                  <a:pt x="7034712" y="8552841"/>
                </a:lnTo>
                <a:lnTo>
                  <a:pt x="0" y="8552841"/>
                </a:lnTo>
                <a:lnTo>
                  <a:pt x="0" y="0"/>
                </a:lnTo>
                <a:close/>
              </a:path>
            </a:pathLst>
          </a:custGeom>
          <a:blipFill>
            <a:blip r:embed="rId2"/>
            <a:stretch>
              <a:fillRect l="0" t="0" r="0" b="0"/>
            </a:stretch>
          </a:blipFill>
        </p:spPr>
      </p:sp>
      <p:sp>
        <p:nvSpPr>
          <p:cNvPr name="Freeform 3" id="3"/>
          <p:cNvSpPr/>
          <p:nvPr/>
        </p:nvSpPr>
        <p:spPr>
          <a:xfrm flipH="false" flipV="false" rot="0">
            <a:off x="1453846" y="1237988"/>
            <a:ext cx="7622720" cy="8552841"/>
          </a:xfrm>
          <a:custGeom>
            <a:avLst/>
            <a:gdLst/>
            <a:ahLst/>
            <a:cxnLst/>
            <a:rect r="r" b="b" t="t" l="l"/>
            <a:pathLst>
              <a:path h="8552841" w="7622720">
                <a:moveTo>
                  <a:pt x="0" y="0"/>
                </a:moveTo>
                <a:lnTo>
                  <a:pt x="7622720" y="0"/>
                </a:lnTo>
                <a:lnTo>
                  <a:pt x="7622720" y="8552841"/>
                </a:lnTo>
                <a:lnTo>
                  <a:pt x="0" y="8552841"/>
                </a:lnTo>
                <a:lnTo>
                  <a:pt x="0" y="0"/>
                </a:lnTo>
                <a:close/>
              </a:path>
            </a:pathLst>
          </a:custGeom>
          <a:blipFill>
            <a:blip r:embed="rId3"/>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85725" y="3279665"/>
            <a:ext cx="18107015" cy="2353912"/>
          </a:xfrm>
          <a:custGeom>
            <a:avLst/>
            <a:gdLst/>
            <a:ahLst/>
            <a:cxnLst/>
            <a:rect r="r" b="b" t="t" l="l"/>
            <a:pathLst>
              <a:path h="2353912" w="18107015">
                <a:moveTo>
                  <a:pt x="0" y="0"/>
                </a:moveTo>
                <a:lnTo>
                  <a:pt x="18107015" y="0"/>
                </a:lnTo>
                <a:lnTo>
                  <a:pt x="18107015" y="2353912"/>
                </a:lnTo>
                <a:lnTo>
                  <a:pt x="0" y="2353912"/>
                </a:lnTo>
                <a:lnTo>
                  <a:pt x="0" y="0"/>
                </a:lnTo>
                <a:close/>
              </a:path>
            </a:pathLst>
          </a:custGeom>
          <a:blipFill>
            <a:blip r:embed="rId2"/>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0" y="413178"/>
            <a:ext cx="17813028" cy="845185"/>
          </a:xfrm>
          <a:prstGeom prst="rect">
            <a:avLst/>
          </a:prstGeom>
        </p:spPr>
        <p:txBody>
          <a:bodyPr anchor="t" rtlCol="false" tIns="0" lIns="0" bIns="0" rIns="0">
            <a:spAutoFit/>
          </a:bodyPr>
          <a:lstStyle/>
          <a:p>
            <a:pPr algn="ctr" marL="0" indent="0" lvl="0">
              <a:lnSpc>
                <a:spcPts val="5900"/>
              </a:lnSpc>
              <a:spcBef>
                <a:spcPct val="0"/>
              </a:spcBef>
            </a:pPr>
            <a:r>
              <a:rPr lang="en-US" b="true" sz="5900" strike="noStrike" u="none">
                <a:solidFill>
                  <a:srgbClr val="402B03"/>
                </a:solidFill>
                <a:latin typeface="Migra Ultra-Bold"/>
                <a:ea typeface="Migra Ultra-Bold"/>
                <a:cs typeface="Migra Ultra-Bold"/>
                <a:sym typeface="Migra Ultra-Bold"/>
              </a:rPr>
              <a:t>RECOMMENDATIONS TO IMPROVE</a:t>
            </a:r>
          </a:p>
        </p:txBody>
      </p:sp>
      <p:sp>
        <p:nvSpPr>
          <p:cNvPr name="TextBox 3" id="3"/>
          <p:cNvSpPr txBox="true"/>
          <p:nvPr/>
        </p:nvSpPr>
        <p:spPr>
          <a:xfrm rot="0">
            <a:off x="237486" y="1755261"/>
            <a:ext cx="17813028" cy="3388239"/>
          </a:xfrm>
          <a:prstGeom prst="rect">
            <a:avLst/>
          </a:prstGeom>
        </p:spPr>
        <p:txBody>
          <a:bodyPr anchor="t" rtlCol="false" tIns="0" lIns="0" bIns="0" rIns="0">
            <a:spAutoFit/>
          </a:bodyPr>
          <a:lstStyle/>
          <a:p>
            <a:pPr algn="l">
              <a:lnSpc>
                <a:spcPts val="5396"/>
              </a:lnSpc>
              <a:spcBef>
                <a:spcPct val="0"/>
              </a:spcBef>
            </a:pPr>
            <a:r>
              <a:rPr lang="en-US" sz="3854" strike="noStrike" u="none">
                <a:solidFill>
                  <a:srgbClr val="4B463A"/>
                </a:solidFill>
                <a:latin typeface="Migra Extra-Light"/>
                <a:ea typeface="Migra Extra-Light"/>
                <a:cs typeface="Migra Extra-Light"/>
                <a:sym typeface="Migra Extra-Light"/>
              </a:rPr>
              <a:t>Enhance Digital Skills: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Implement training workshops focused on digital skills, such as digital marketing, content management, and data analysis.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Utilize online learning platforms to equip employees with up-to-date knowledge of modern technologies.</a:t>
            </a:r>
          </a:p>
        </p:txBody>
      </p:sp>
      <p:sp>
        <p:nvSpPr>
          <p:cNvPr name="TextBox 4" id="4"/>
          <p:cNvSpPr txBox="true"/>
          <p:nvPr/>
        </p:nvSpPr>
        <p:spPr>
          <a:xfrm rot="0">
            <a:off x="237486" y="5467018"/>
            <a:ext cx="17813028" cy="3388239"/>
          </a:xfrm>
          <a:prstGeom prst="rect">
            <a:avLst/>
          </a:prstGeom>
        </p:spPr>
        <p:txBody>
          <a:bodyPr anchor="t" rtlCol="false" tIns="0" lIns="0" bIns="0" rIns="0">
            <a:spAutoFit/>
          </a:bodyPr>
          <a:lstStyle/>
          <a:p>
            <a:pPr algn="l">
              <a:lnSpc>
                <a:spcPts val="5396"/>
              </a:lnSpc>
              <a:spcBef>
                <a:spcPct val="0"/>
              </a:spcBef>
            </a:pPr>
            <a:r>
              <a:rPr lang="en-US" sz="3854" strike="noStrike" u="none">
                <a:solidFill>
                  <a:srgbClr val="4B463A"/>
                </a:solidFill>
                <a:latin typeface="Migra Extra-Light"/>
                <a:ea typeface="Migra Extra-Light"/>
                <a:cs typeface="Migra Extra-Light"/>
                <a:sym typeface="Migra Extra-Light"/>
              </a:rPr>
              <a:t>Digitize Internal Processes: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Digitize daily operations to streamline work and boost productivity by using digital project management tools like Trello or Asana.</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Provide easy access to data and information through shared platforms like Google Workspace or Microsoft 365.</a:t>
            </a: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53728" y="504618"/>
            <a:ext cx="17813028" cy="845185"/>
          </a:xfrm>
          <a:prstGeom prst="rect">
            <a:avLst/>
          </a:prstGeom>
        </p:spPr>
        <p:txBody>
          <a:bodyPr anchor="t" rtlCol="false" tIns="0" lIns="0" bIns="0" rIns="0">
            <a:spAutoFit/>
          </a:bodyPr>
          <a:lstStyle/>
          <a:p>
            <a:pPr algn="ctr" marL="0" indent="0" lvl="0">
              <a:lnSpc>
                <a:spcPts val="5900"/>
              </a:lnSpc>
              <a:spcBef>
                <a:spcPct val="0"/>
              </a:spcBef>
            </a:pPr>
            <a:r>
              <a:rPr lang="en-US" b="true" sz="5900" strike="noStrike" u="none">
                <a:solidFill>
                  <a:srgbClr val="402B03"/>
                </a:solidFill>
                <a:latin typeface="Migra Ultra-Bold"/>
                <a:ea typeface="Migra Ultra-Bold"/>
                <a:cs typeface="Migra Ultra-Bold"/>
                <a:sym typeface="Migra Ultra-Bold"/>
              </a:rPr>
              <a:t>RECOMMENDATIONS TO IMPROVE</a:t>
            </a:r>
          </a:p>
        </p:txBody>
      </p:sp>
      <p:sp>
        <p:nvSpPr>
          <p:cNvPr name="TextBox 3" id="3"/>
          <p:cNvSpPr txBox="true"/>
          <p:nvPr/>
        </p:nvSpPr>
        <p:spPr>
          <a:xfrm rot="0">
            <a:off x="237486" y="2122588"/>
            <a:ext cx="17813028" cy="3388239"/>
          </a:xfrm>
          <a:prstGeom prst="rect">
            <a:avLst/>
          </a:prstGeom>
        </p:spPr>
        <p:txBody>
          <a:bodyPr anchor="t" rtlCol="false" tIns="0" lIns="0" bIns="0" rIns="0">
            <a:spAutoFit/>
          </a:bodyPr>
          <a:lstStyle/>
          <a:p>
            <a:pPr algn="l">
              <a:lnSpc>
                <a:spcPts val="5396"/>
              </a:lnSpc>
              <a:spcBef>
                <a:spcPct val="0"/>
              </a:spcBef>
            </a:pPr>
            <a:r>
              <a:rPr lang="en-US" sz="3854" strike="noStrike" u="none">
                <a:solidFill>
                  <a:srgbClr val="4B463A"/>
                </a:solidFill>
                <a:latin typeface="Migra Extra-Light"/>
                <a:ea typeface="Migra Extra-Light"/>
                <a:cs typeface="Migra Extra-Light"/>
                <a:sym typeface="Migra Extra-Light"/>
              </a:rPr>
              <a:t>Foster Digital Innovation:</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Create internal platforms where employees can present new digital ideas and encourage innovation.</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Motivate employees to leverage technological tools to improve daily tasks and enhance operational efficiency.</a:t>
            </a:r>
          </a:p>
        </p:txBody>
      </p:sp>
      <p:sp>
        <p:nvSpPr>
          <p:cNvPr name="TextBox 4" id="4"/>
          <p:cNvSpPr txBox="true"/>
          <p:nvPr/>
        </p:nvSpPr>
        <p:spPr>
          <a:xfrm rot="0">
            <a:off x="237486" y="5766813"/>
            <a:ext cx="17813028" cy="2711964"/>
          </a:xfrm>
          <a:prstGeom prst="rect">
            <a:avLst/>
          </a:prstGeom>
        </p:spPr>
        <p:txBody>
          <a:bodyPr anchor="t" rtlCol="false" tIns="0" lIns="0" bIns="0" rIns="0">
            <a:spAutoFit/>
          </a:bodyPr>
          <a:lstStyle/>
          <a:p>
            <a:pPr algn="l">
              <a:lnSpc>
                <a:spcPts val="5396"/>
              </a:lnSpc>
              <a:spcBef>
                <a:spcPct val="0"/>
              </a:spcBef>
            </a:pPr>
            <a:r>
              <a:rPr lang="en-US" sz="3854">
                <a:solidFill>
                  <a:srgbClr val="4B463A"/>
                </a:solidFill>
                <a:latin typeface="Migra Extra-Light"/>
                <a:ea typeface="Migra Extra-Light"/>
                <a:cs typeface="Migra Extra-Light"/>
                <a:sym typeface="Migra Extra-Light"/>
              </a:rPr>
              <a:t>Eh</a:t>
            </a:r>
            <a:r>
              <a:rPr lang="en-US" sz="3854" strike="noStrike" u="none">
                <a:solidFill>
                  <a:srgbClr val="4B463A"/>
                </a:solidFill>
                <a:latin typeface="Migra Extra-Light"/>
                <a:ea typeface="Migra Extra-Light"/>
                <a:cs typeface="Migra Extra-Light"/>
                <a:sym typeface="Migra Extra-Light"/>
              </a:rPr>
              <a:t>ance Internal Communication:</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Use instant communication apps like Slack or Microsoft Teams to facilitate team collaboration and increase efficiency.</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Hold regular virtual meetings to save time and improve effective communication.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625455" y="8519894"/>
            <a:ext cx="19538910" cy="1767106"/>
            <a:chOff x="0" y="0"/>
            <a:chExt cx="5146050" cy="465411"/>
          </a:xfrm>
        </p:grpSpPr>
        <p:sp>
          <p:nvSpPr>
            <p:cNvPr name="Freeform 3" id="3"/>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4" id="4"/>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625455" y="0"/>
            <a:ext cx="19538910" cy="1767106"/>
            <a:chOff x="0" y="0"/>
            <a:chExt cx="5146050" cy="465411"/>
          </a:xfrm>
        </p:grpSpPr>
        <p:sp>
          <p:nvSpPr>
            <p:cNvPr name="Freeform 6" id="6"/>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7" id="7"/>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9" id="9"/>
          <p:cNvSpPr/>
          <p:nvPr/>
        </p:nvSpPr>
        <p:spPr>
          <a:xfrm flipH="false" flipV="false" rot="0">
            <a:off x="0" y="1767106"/>
            <a:ext cx="2580658" cy="1646929"/>
          </a:xfrm>
          <a:custGeom>
            <a:avLst/>
            <a:gdLst/>
            <a:ahLst/>
            <a:cxnLst/>
            <a:rect r="r" b="b" t="t" l="l"/>
            <a:pathLst>
              <a:path h="1646929" w="2580658">
                <a:moveTo>
                  <a:pt x="0" y="0"/>
                </a:moveTo>
                <a:lnTo>
                  <a:pt x="2580658" y="0"/>
                </a:lnTo>
                <a:lnTo>
                  <a:pt x="2580658" y="1646929"/>
                </a:lnTo>
                <a:lnTo>
                  <a:pt x="0" y="1646929"/>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AutoShape 10" id="10"/>
          <p:cNvSpPr/>
          <p:nvPr/>
        </p:nvSpPr>
        <p:spPr>
          <a:xfrm>
            <a:off x="4815874" y="8519894"/>
            <a:ext cx="15602100" cy="0"/>
          </a:xfrm>
          <a:prstGeom prst="line">
            <a:avLst/>
          </a:prstGeom>
          <a:ln cap="rnd" w="19050">
            <a:solidFill>
              <a:srgbClr val="402B03"/>
            </a:solidFill>
            <a:prstDash val="solid"/>
            <a:headEnd type="none" len="sm" w="sm"/>
            <a:tailEnd type="none" len="sm" w="sm"/>
          </a:ln>
        </p:spPr>
      </p:sp>
      <p:sp>
        <p:nvSpPr>
          <p:cNvPr name="Freeform 11" id="11"/>
          <p:cNvSpPr/>
          <p:nvPr/>
        </p:nvSpPr>
        <p:spPr>
          <a:xfrm flipH="false" flipV="false" rot="0">
            <a:off x="3719122" y="8068918"/>
            <a:ext cx="856397" cy="987460"/>
          </a:xfrm>
          <a:custGeom>
            <a:avLst/>
            <a:gdLst/>
            <a:ahLst/>
            <a:cxnLst/>
            <a:rect r="r" b="b" t="t" l="l"/>
            <a:pathLst>
              <a:path h="987460" w="856397">
                <a:moveTo>
                  <a:pt x="0" y="0"/>
                </a:moveTo>
                <a:lnTo>
                  <a:pt x="856397" y="0"/>
                </a:lnTo>
                <a:lnTo>
                  <a:pt x="856397" y="987460"/>
                </a:lnTo>
                <a:lnTo>
                  <a:pt x="0" y="987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true" rot="0">
            <a:off x="15707342" y="6834635"/>
            <a:ext cx="2580658" cy="1646929"/>
          </a:xfrm>
          <a:custGeom>
            <a:avLst/>
            <a:gdLst/>
            <a:ahLst/>
            <a:cxnLst/>
            <a:rect r="r" b="b" t="t" l="l"/>
            <a:pathLst>
              <a:path h="1646929" w="2580658">
                <a:moveTo>
                  <a:pt x="2580658" y="1646930"/>
                </a:moveTo>
                <a:lnTo>
                  <a:pt x="0" y="1646930"/>
                </a:lnTo>
                <a:lnTo>
                  <a:pt x="0" y="0"/>
                </a:lnTo>
                <a:lnTo>
                  <a:pt x="2580658" y="0"/>
                </a:lnTo>
                <a:lnTo>
                  <a:pt x="2580658" y="164693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3" id="13"/>
          <p:cNvSpPr/>
          <p:nvPr/>
        </p:nvSpPr>
        <p:spPr>
          <a:xfrm flipH="false" flipV="false" rot="-5400000">
            <a:off x="15985623" y="2448297"/>
            <a:ext cx="1742531" cy="2786024"/>
          </a:xfrm>
          <a:custGeom>
            <a:avLst/>
            <a:gdLst/>
            <a:ahLst/>
            <a:cxnLst/>
            <a:rect r="r" b="b" t="t" l="l"/>
            <a:pathLst>
              <a:path h="2786024" w="1742531">
                <a:moveTo>
                  <a:pt x="0" y="0"/>
                </a:moveTo>
                <a:lnTo>
                  <a:pt x="1742531" y="0"/>
                </a:lnTo>
                <a:lnTo>
                  <a:pt x="1742531" y="2786024"/>
                </a:lnTo>
                <a:lnTo>
                  <a:pt x="0" y="2786024"/>
                </a:lnTo>
                <a:lnTo>
                  <a:pt x="0" y="0"/>
                </a:lnTo>
                <a:close/>
              </a:path>
            </a:pathLst>
          </a:custGeom>
          <a:blipFill>
            <a:blip r:embed="rId7">
              <a:alphaModFix amt="26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6150483" y="1767106"/>
            <a:ext cx="5987034" cy="6172200"/>
          </a:xfrm>
          <a:custGeom>
            <a:avLst/>
            <a:gdLst/>
            <a:ahLst/>
            <a:cxnLst/>
            <a:rect r="r" b="b" t="t" l="l"/>
            <a:pathLst>
              <a:path h="6172200" w="5987034">
                <a:moveTo>
                  <a:pt x="0" y="0"/>
                </a:moveTo>
                <a:lnTo>
                  <a:pt x="5987034" y="0"/>
                </a:lnTo>
                <a:lnTo>
                  <a:pt x="5987034" y="6172200"/>
                </a:lnTo>
                <a:lnTo>
                  <a:pt x="0" y="6172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625455" y="8519894"/>
            <a:ext cx="19538910" cy="1767106"/>
            <a:chOff x="0" y="0"/>
            <a:chExt cx="5146050" cy="465411"/>
          </a:xfrm>
        </p:grpSpPr>
        <p:sp>
          <p:nvSpPr>
            <p:cNvPr name="Freeform 3" id="3"/>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4" id="4"/>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625455" y="0"/>
            <a:ext cx="19538910" cy="1767106"/>
            <a:chOff x="0" y="0"/>
            <a:chExt cx="5146050" cy="465411"/>
          </a:xfrm>
        </p:grpSpPr>
        <p:sp>
          <p:nvSpPr>
            <p:cNvPr name="Freeform 6" id="6"/>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7" id="7"/>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9" id="9"/>
          <p:cNvSpPr/>
          <p:nvPr/>
        </p:nvSpPr>
        <p:spPr>
          <a:xfrm flipH="false" flipV="false" rot="0">
            <a:off x="0" y="1767106"/>
            <a:ext cx="2580658" cy="1646929"/>
          </a:xfrm>
          <a:custGeom>
            <a:avLst/>
            <a:gdLst/>
            <a:ahLst/>
            <a:cxnLst/>
            <a:rect r="r" b="b" t="t" l="l"/>
            <a:pathLst>
              <a:path h="1646929" w="2580658">
                <a:moveTo>
                  <a:pt x="0" y="0"/>
                </a:moveTo>
                <a:lnTo>
                  <a:pt x="2580658" y="0"/>
                </a:lnTo>
                <a:lnTo>
                  <a:pt x="2580658" y="1646929"/>
                </a:lnTo>
                <a:lnTo>
                  <a:pt x="0" y="1646929"/>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AutoShape 10" id="10"/>
          <p:cNvSpPr/>
          <p:nvPr/>
        </p:nvSpPr>
        <p:spPr>
          <a:xfrm>
            <a:off x="5422176" y="8519894"/>
            <a:ext cx="15602100" cy="0"/>
          </a:xfrm>
          <a:prstGeom prst="line">
            <a:avLst/>
          </a:prstGeom>
          <a:ln cap="rnd" w="19050">
            <a:solidFill>
              <a:srgbClr val="402B03"/>
            </a:solidFill>
            <a:prstDash val="solid"/>
            <a:headEnd type="none" len="sm" w="sm"/>
            <a:tailEnd type="none" len="sm" w="sm"/>
          </a:ln>
        </p:spPr>
      </p:sp>
      <p:sp>
        <p:nvSpPr>
          <p:cNvPr name="Freeform 11" id="11"/>
          <p:cNvSpPr/>
          <p:nvPr/>
        </p:nvSpPr>
        <p:spPr>
          <a:xfrm flipH="false" flipV="false" rot="0">
            <a:off x="4410237" y="7987835"/>
            <a:ext cx="856397" cy="987460"/>
          </a:xfrm>
          <a:custGeom>
            <a:avLst/>
            <a:gdLst/>
            <a:ahLst/>
            <a:cxnLst/>
            <a:rect r="r" b="b" t="t" l="l"/>
            <a:pathLst>
              <a:path h="987460" w="856397">
                <a:moveTo>
                  <a:pt x="0" y="0"/>
                </a:moveTo>
                <a:lnTo>
                  <a:pt x="856397" y="0"/>
                </a:lnTo>
                <a:lnTo>
                  <a:pt x="856397" y="987459"/>
                </a:lnTo>
                <a:lnTo>
                  <a:pt x="0" y="9874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true" rot="0">
            <a:off x="15707342" y="6834635"/>
            <a:ext cx="2580658" cy="1646929"/>
          </a:xfrm>
          <a:custGeom>
            <a:avLst/>
            <a:gdLst/>
            <a:ahLst/>
            <a:cxnLst/>
            <a:rect r="r" b="b" t="t" l="l"/>
            <a:pathLst>
              <a:path h="1646929" w="2580658">
                <a:moveTo>
                  <a:pt x="2580658" y="1646930"/>
                </a:moveTo>
                <a:lnTo>
                  <a:pt x="0" y="1646930"/>
                </a:lnTo>
                <a:lnTo>
                  <a:pt x="0" y="0"/>
                </a:lnTo>
                <a:lnTo>
                  <a:pt x="2580658" y="0"/>
                </a:lnTo>
                <a:lnTo>
                  <a:pt x="2580658" y="164693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3" id="13"/>
          <p:cNvSpPr/>
          <p:nvPr/>
        </p:nvSpPr>
        <p:spPr>
          <a:xfrm flipH="false" flipV="false" rot="-5400000">
            <a:off x="15985623" y="2448297"/>
            <a:ext cx="1742531" cy="2786024"/>
          </a:xfrm>
          <a:custGeom>
            <a:avLst/>
            <a:gdLst/>
            <a:ahLst/>
            <a:cxnLst/>
            <a:rect r="r" b="b" t="t" l="l"/>
            <a:pathLst>
              <a:path h="2786024" w="1742531">
                <a:moveTo>
                  <a:pt x="0" y="0"/>
                </a:moveTo>
                <a:lnTo>
                  <a:pt x="1742531" y="0"/>
                </a:lnTo>
                <a:lnTo>
                  <a:pt x="1742531" y="2786024"/>
                </a:lnTo>
                <a:lnTo>
                  <a:pt x="0" y="2786024"/>
                </a:lnTo>
                <a:lnTo>
                  <a:pt x="0" y="0"/>
                </a:lnTo>
                <a:close/>
              </a:path>
            </a:pathLst>
          </a:custGeom>
          <a:blipFill>
            <a:blip r:embed="rId7">
              <a:alphaModFix amt="26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155515">
            <a:off x="5035639" y="3577902"/>
            <a:ext cx="7315200" cy="3005882"/>
          </a:xfrm>
          <a:custGeom>
            <a:avLst/>
            <a:gdLst/>
            <a:ahLst/>
            <a:cxnLst/>
            <a:rect r="r" b="b" t="t" l="l"/>
            <a:pathLst>
              <a:path h="3005882" w="7315200">
                <a:moveTo>
                  <a:pt x="0" y="0"/>
                </a:moveTo>
                <a:lnTo>
                  <a:pt x="7315200" y="0"/>
                </a:lnTo>
                <a:lnTo>
                  <a:pt x="7315200" y="3005882"/>
                </a:lnTo>
                <a:lnTo>
                  <a:pt x="0" y="30058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12690" y="7901670"/>
            <a:ext cx="4168710" cy="579895"/>
          </a:xfrm>
          <a:prstGeom prst="rect">
            <a:avLst/>
          </a:prstGeom>
        </p:spPr>
        <p:txBody>
          <a:bodyPr anchor="t" rtlCol="false" tIns="0" lIns="0" bIns="0" rIns="0">
            <a:spAutoFit/>
          </a:bodyPr>
          <a:lstStyle/>
          <a:p>
            <a:pPr algn="ctr">
              <a:lnSpc>
                <a:spcPts val="4460"/>
              </a:lnSpc>
            </a:pPr>
            <a:r>
              <a:rPr lang="en-US" b="true" sz="3186">
                <a:solidFill>
                  <a:srgbClr val="293731"/>
                </a:solidFill>
                <a:latin typeface="Migra Ultra-Bold"/>
                <a:ea typeface="Migra Ultra-Bold"/>
                <a:cs typeface="Migra Ultra-Bold"/>
                <a:sym typeface="Migra Ultra-Bold"/>
              </a:rPr>
              <a:t>Powered by: Dr. Tamer</a:t>
            </a:r>
          </a:p>
        </p:txBody>
      </p:sp>
    </p:spTree>
  </p:cSld>
  <p:clrMapOvr>
    <a:masterClrMapping/>
  </p:clrMapOvr>
  <p:transition spd="fast">
    <p:cover dir="l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grpSp>
        <p:nvGrpSpPr>
          <p:cNvPr name="Group 2" id="2"/>
          <p:cNvGrpSpPr/>
          <p:nvPr/>
        </p:nvGrpSpPr>
        <p:grpSpPr>
          <a:xfrm rot="0">
            <a:off x="-625455" y="8519894"/>
            <a:ext cx="19538910" cy="1767106"/>
            <a:chOff x="0" y="0"/>
            <a:chExt cx="5146050" cy="465411"/>
          </a:xfrm>
        </p:grpSpPr>
        <p:sp>
          <p:nvSpPr>
            <p:cNvPr name="Freeform 3" id="3"/>
            <p:cNvSpPr/>
            <p:nvPr/>
          </p:nvSpPr>
          <p:spPr>
            <a:xfrm flipH="false" flipV="false" rot="0">
              <a:off x="0" y="0"/>
              <a:ext cx="5146050" cy="465411"/>
            </a:xfrm>
            <a:custGeom>
              <a:avLst/>
              <a:gdLst/>
              <a:ahLst/>
              <a:cxnLst/>
              <a:rect r="r" b="b" t="t" l="l"/>
              <a:pathLst>
                <a:path h="465411" w="5146050">
                  <a:moveTo>
                    <a:pt x="0" y="0"/>
                  </a:moveTo>
                  <a:lnTo>
                    <a:pt x="5146050" y="0"/>
                  </a:lnTo>
                  <a:lnTo>
                    <a:pt x="5146050" y="465411"/>
                  </a:lnTo>
                  <a:lnTo>
                    <a:pt x="0" y="465411"/>
                  </a:lnTo>
                  <a:close/>
                </a:path>
              </a:pathLst>
            </a:custGeom>
            <a:solidFill>
              <a:srgbClr val="E0D1BE"/>
            </a:solidFill>
            <a:ln cap="sq">
              <a:noFill/>
              <a:prstDash val="solid"/>
              <a:miter/>
            </a:ln>
          </p:spPr>
        </p:sp>
        <p:sp>
          <p:nvSpPr>
            <p:cNvPr name="TextBox 4" id="4"/>
            <p:cNvSpPr txBox="true"/>
            <p:nvPr/>
          </p:nvSpPr>
          <p:spPr>
            <a:xfrm>
              <a:off x="0" y="-38100"/>
              <a:ext cx="5146050" cy="50351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15304" y="0"/>
            <a:ext cx="18752077" cy="10287000"/>
          </a:xfrm>
          <a:custGeom>
            <a:avLst/>
            <a:gdLst/>
            <a:ahLst/>
            <a:cxnLst/>
            <a:rect r="r" b="b" t="t" l="l"/>
            <a:pathLst>
              <a:path h="10287000" w="18752077">
                <a:moveTo>
                  <a:pt x="0" y="0"/>
                </a:moveTo>
                <a:lnTo>
                  <a:pt x="18752077" y="0"/>
                </a:lnTo>
                <a:lnTo>
                  <a:pt x="18752077" y="10287000"/>
                </a:lnTo>
                <a:lnTo>
                  <a:pt x="0" y="10287000"/>
                </a:lnTo>
                <a:lnTo>
                  <a:pt x="0" y="0"/>
                </a:lnTo>
                <a:close/>
              </a:path>
            </a:pathLst>
          </a:custGeom>
          <a:blipFill>
            <a:blip r:embed="rId2"/>
            <a:stretch>
              <a:fillRect l="0" t="-18358" r="0" b="-18358"/>
            </a:stretch>
          </a:blipFill>
        </p:spPr>
      </p:sp>
      <p:sp>
        <p:nvSpPr>
          <p:cNvPr name="AutoShape 6" id="6"/>
          <p:cNvSpPr/>
          <p:nvPr/>
        </p:nvSpPr>
        <p:spPr>
          <a:xfrm>
            <a:off x="-625455" y="9925752"/>
            <a:ext cx="18510488" cy="0"/>
          </a:xfrm>
          <a:prstGeom prst="line">
            <a:avLst/>
          </a:prstGeom>
          <a:ln cap="rnd" w="19050">
            <a:solidFill>
              <a:srgbClr val="402B03"/>
            </a:solidFill>
            <a:prstDash val="solid"/>
            <a:headEnd type="none" len="sm" w="sm"/>
            <a:tailEnd type="none" len="sm" w="sm"/>
          </a:ln>
        </p:spPr>
      </p:sp>
      <p:sp>
        <p:nvSpPr>
          <p:cNvPr name="Freeform 7" id="7"/>
          <p:cNvSpPr/>
          <p:nvPr/>
        </p:nvSpPr>
        <p:spPr>
          <a:xfrm flipH="false" flipV="false" rot="0">
            <a:off x="1028700" y="8947817"/>
            <a:ext cx="856397" cy="987460"/>
          </a:xfrm>
          <a:custGeom>
            <a:avLst/>
            <a:gdLst/>
            <a:ahLst/>
            <a:cxnLst/>
            <a:rect r="r" b="b" t="t" l="l"/>
            <a:pathLst>
              <a:path h="987460" w="856397">
                <a:moveTo>
                  <a:pt x="0" y="0"/>
                </a:moveTo>
                <a:lnTo>
                  <a:pt x="856397" y="0"/>
                </a:lnTo>
                <a:lnTo>
                  <a:pt x="856397" y="987460"/>
                </a:lnTo>
                <a:lnTo>
                  <a:pt x="0" y="9874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109772" y="14556"/>
            <a:ext cx="3178228" cy="2028287"/>
          </a:xfrm>
          <a:custGeom>
            <a:avLst/>
            <a:gdLst/>
            <a:ahLst/>
            <a:cxnLst/>
            <a:rect r="r" b="b" t="t" l="l"/>
            <a:pathLst>
              <a:path h="2028287" w="3178228">
                <a:moveTo>
                  <a:pt x="0" y="0"/>
                </a:moveTo>
                <a:lnTo>
                  <a:pt x="3178228" y="0"/>
                </a:lnTo>
                <a:lnTo>
                  <a:pt x="3178228" y="2028288"/>
                </a:lnTo>
                <a:lnTo>
                  <a:pt x="0" y="2028288"/>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5400000">
            <a:off x="268206" y="764663"/>
            <a:ext cx="1088869" cy="1740924"/>
          </a:xfrm>
          <a:custGeom>
            <a:avLst/>
            <a:gdLst/>
            <a:ahLst/>
            <a:cxnLst/>
            <a:rect r="r" b="b" t="t" l="l"/>
            <a:pathLst>
              <a:path h="1740924" w="1088869">
                <a:moveTo>
                  <a:pt x="0" y="0"/>
                </a:moveTo>
                <a:lnTo>
                  <a:pt x="1088869" y="0"/>
                </a:lnTo>
                <a:lnTo>
                  <a:pt x="1088869" y="1740924"/>
                </a:lnTo>
                <a:lnTo>
                  <a:pt x="0" y="1740924"/>
                </a:lnTo>
                <a:lnTo>
                  <a:pt x="0" y="0"/>
                </a:lnTo>
                <a:close/>
              </a:path>
            </a:pathLst>
          </a:custGeom>
          <a:blipFill>
            <a:blip r:embed="rId7">
              <a:alphaModFix amt="26000"/>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232633" y="783123"/>
            <a:ext cx="14439743" cy="1619641"/>
          </a:xfrm>
          <a:prstGeom prst="rect">
            <a:avLst/>
          </a:prstGeom>
        </p:spPr>
        <p:txBody>
          <a:bodyPr anchor="t" rtlCol="false" tIns="0" lIns="0" bIns="0" rIns="0">
            <a:spAutoFit/>
          </a:bodyPr>
          <a:lstStyle/>
          <a:p>
            <a:pPr algn="ctr" marL="0" indent="0" lvl="0">
              <a:lnSpc>
                <a:spcPts val="12578"/>
              </a:lnSpc>
              <a:spcBef>
                <a:spcPct val="0"/>
              </a:spcBef>
            </a:pPr>
            <a:r>
              <a:rPr lang="en-US" b="true" sz="8984" strike="noStrike" u="none">
                <a:solidFill>
                  <a:srgbClr val="402B03"/>
                </a:solidFill>
                <a:latin typeface="Migra Ultra-Bold"/>
                <a:ea typeface="Migra Ultra-Bold"/>
                <a:cs typeface="Migra Ultra-Bold"/>
                <a:sym typeface="Migra Ultra-Bold"/>
              </a:rPr>
              <a:t>SWOT</a:t>
            </a:r>
          </a:p>
        </p:txBody>
      </p:sp>
      <p:sp>
        <p:nvSpPr>
          <p:cNvPr name="TextBox 11" id="11"/>
          <p:cNvSpPr txBox="true"/>
          <p:nvPr/>
        </p:nvSpPr>
        <p:spPr>
          <a:xfrm rot="0">
            <a:off x="2559491" y="3233574"/>
            <a:ext cx="5219731" cy="2899664"/>
          </a:xfrm>
          <a:prstGeom prst="rect">
            <a:avLst/>
          </a:prstGeom>
        </p:spPr>
        <p:txBody>
          <a:bodyPr anchor="t" rtlCol="false" tIns="0" lIns="0" bIns="0" rIns="0">
            <a:spAutoFit/>
          </a:bodyPr>
          <a:lstStyle/>
          <a:p>
            <a:pPr algn="ctr">
              <a:lnSpc>
                <a:spcPts val="3808"/>
              </a:lnSpc>
            </a:pPr>
            <a:r>
              <a:rPr lang="en-US" sz="3200">
                <a:solidFill>
                  <a:srgbClr val="4B463A"/>
                </a:solidFill>
                <a:latin typeface="Migra Extra-Light"/>
                <a:ea typeface="Migra Extra-Light"/>
                <a:cs typeface="Migra Extra-Light"/>
                <a:sym typeface="Migra Extra-Light"/>
              </a:rPr>
              <a:t>Diverse Services </a:t>
            </a:r>
          </a:p>
          <a:p>
            <a:pPr algn="ctr">
              <a:lnSpc>
                <a:spcPts val="3808"/>
              </a:lnSpc>
            </a:pPr>
            <a:r>
              <a:rPr lang="en-US" sz="3200">
                <a:solidFill>
                  <a:srgbClr val="4B463A"/>
                </a:solidFill>
                <a:latin typeface="Migra Extra-Light"/>
                <a:ea typeface="Migra Extra-Light"/>
                <a:cs typeface="Migra Extra-Light"/>
                <a:sym typeface="Migra Extra-Light"/>
              </a:rPr>
              <a:t>Brand Name and Culture</a:t>
            </a:r>
          </a:p>
          <a:p>
            <a:pPr algn="ctr">
              <a:lnSpc>
                <a:spcPts val="3808"/>
              </a:lnSpc>
            </a:pPr>
            <a:r>
              <a:rPr lang="en-US" sz="3200">
                <a:solidFill>
                  <a:srgbClr val="4B463A"/>
                </a:solidFill>
                <a:latin typeface="Migra Extra-Light"/>
                <a:ea typeface="Migra Extra-Light"/>
                <a:cs typeface="Migra Extra-Light"/>
                <a:sym typeface="Migra Extra-Light"/>
              </a:rPr>
              <a:t>Collaboration</a:t>
            </a:r>
          </a:p>
          <a:p>
            <a:pPr algn="ctr">
              <a:lnSpc>
                <a:spcPts val="3808"/>
              </a:lnSpc>
            </a:pPr>
            <a:r>
              <a:rPr lang="en-US" sz="3200">
                <a:solidFill>
                  <a:srgbClr val="4B463A"/>
                </a:solidFill>
                <a:latin typeface="Migra Extra-Light"/>
                <a:ea typeface="Migra Extra-Light"/>
                <a:cs typeface="Migra Extra-Light"/>
                <a:sym typeface="Migra Extra-Light"/>
              </a:rPr>
              <a:t>Staff</a:t>
            </a:r>
          </a:p>
          <a:p>
            <a:pPr algn="ctr">
              <a:lnSpc>
                <a:spcPts val="3808"/>
              </a:lnSpc>
            </a:pPr>
            <a:r>
              <a:rPr lang="en-US" sz="3200">
                <a:solidFill>
                  <a:srgbClr val="4B463A"/>
                </a:solidFill>
                <a:latin typeface="Migra Extra-Light"/>
                <a:ea typeface="Migra Extra-Light"/>
                <a:cs typeface="Migra Extra-Light"/>
                <a:sym typeface="Migra Extra-Light"/>
              </a:rPr>
              <a:t>Service Innovation</a:t>
            </a:r>
          </a:p>
          <a:p>
            <a:pPr algn="ctr" marL="0" indent="0" lvl="0">
              <a:lnSpc>
                <a:spcPts val="3808"/>
              </a:lnSpc>
              <a:spcBef>
                <a:spcPct val="0"/>
              </a:spcBef>
            </a:pPr>
          </a:p>
        </p:txBody>
      </p:sp>
      <p:sp>
        <p:nvSpPr>
          <p:cNvPr name="TextBox 12" id="12"/>
          <p:cNvSpPr txBox="true"/>
          <p:nvPr/>
        </p:nvSpPr>
        <p:spPr>
          <a:xfrm rot="0">
            <a:off x="3372604" y="2501622"/>
            <a:ext cx="3593505" cy="5759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402B03"/>
                </a:solidFill>
                <a:latin typeface="Migra Ultra-Bold"/>
                <a:ea typeface="Migra Ultra-Bold"/>
                <a:cs typeface="Migra Ultra-Bold"/>
                <a:sym typeface="Migra Ultra-Bold"/>
              </a:rPr>
              <a:t>STRENGTHS</a:t>
            </a:r>
          </a:p>
        </p:txBody>
      </p:sp>
      <p:sp>
        <p:nvSpPr>
          <p:cNvPr name="TextBox 13" id="13"/>
          <p:cNvSpPr txBox="true"/>
          <p:nvPr/>
        </p:nvSpPr>
        <p:spPr>
          <a:xfrm rot="0">
            <a:off x="11392220" y="2218137"/>
            <a:ext cx="3593505" cy="5759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402B03"/>
                </a:solidFill>
                <a:latin typeface="Migra Ultra-Bold"/>
                <a:ea typeface="Migra Ultra-Bold"/>
                <a:cs typeface="Migra Ultra-Bold"/>
                <a:sym typeface="Migra Ultra-Bold"/>
              </a:rPr>
              <a:t>WEAKNESS</a:t>
            </a:r>
          </a:p>
        </p:txBody>
      </p:sp>
      <p:sp>
        <p:nvSpPr>
          <p:cNvPr name="TextBox 14" id="14"/>
          <p:cNvSpPr txBox="true"/>
          <p:nvPr/>
        </p:nvSpPr>
        <p:spPr>
          <a:xfrm rot="0">
            <a:off x="3344029" y="5823898"/>
            <a:ext cx="3650655" cy="5759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402B03"/>
                </a:solidFill>
                <a:latin typeface="Migra Ultra-Bold"/>
                <a:ea typeface="Migra Ultra-Bold"/>
                <a:cs typeface="Migra Ultra-Bold"/>
                <a:sym typeface="Migra Ultra-Bold"/>
              </a:rPr>
              <a:t>OPPURTINITES</a:t>
            </a:r>
          </a:p>
        </p:txBody>
      </p:sp>
      <p:sp>
        <p:nvSpPr>
          <p:cNvPr name="TextBox 15" id="15"/>
          <p:cNvSpPr txBox="true"/>
          <p:nvPr/>
        </p:nvSpPr>
        <p:spPr>
          <a:xfrm rot="0">
            <a:off x="11401968" y="5797640"/>
            <a:ext cx="3707805" cy="575945"/>
          </a:xfrm>
          <a:prstGeom prst="rect">
            <a:avLst/>
          </a:prstGeom>
        </p:spPr>
        <p:txBody>
          <a:bodyPr anchor="t" rtlCol="false" tIns="0" lIns="0" bIns="0" rIns="0">
            <a:spAutoFit/>
          </a:bodyPr>
          <a:lstStyle/>
          <a:p>
            <a:pPr algn="ctr" marL="0" indent="0" lvl="0">
              <a:lnSpc>
                <a:spcPts val="4480"/>
              </a:lnSpc>
              <a:spcBef>
                <a:spcPct val="0"/>
              </a:spcBef>
            </a:pPr>
            <a:r>
              <a:rPr lang="en-US" b="true" sz="3200">
                <a:solidFill>
                  <a:srgbClr val="402B03"/>
                </a:solidFill>
                <a:latin typeface="Migra Ultra-Bold"/>
                <a:ea typeface="Migra Ultra-Bold"/>
                <a:cs typeface="Migra Ultra-Bold"/>
                <a:sym typeface="Migra Ultra-Bold"/>
              </a:rPr>
              <a:t>THREATS</a:t>
            </a:r>
          </a:p>
        </p:txBody>
      </p:sp>
      <p:sp>
        <p:nvSpPr>
          <p:cNvPr name="TextBox 16" id="16"/>
          <p:cNvSpPr txBox="true"/>
          <p:nvPr/>
        </p:nvSpPr>
        <p:spPr>
          <a:xfrm rot="0">
            <a:off x="10579107" y="3233574"/>
            <a:ext cx="5219731" cy="1470914"/>
          </a:xfrm>
          <a:prstGeom prst="rect">
            <a:avLst/>
          </a:prstGeom>
        </p:spPr>
        <p:txBody>
          <a:bodyPr anchor="t" rtlCol="false" tIns="0" lIns="0" bIns="0" rIns="0">
            <a:spAutoFit/>
          </a:bodyPr>
          <a:lstStyle/>
          <a:p>
            <a:pPr algn="ctr">
              <a:lnSpc>
                <a:spcPts val="3808"/>
              </a:lnSpc>
            </a:pPr>
            <a:r>
              <a:rPr lang="en-US" sz="3200">
                <a:solidFill>
                  <a:srgbClr val="4B463A"/>
                </a:solidFill>
                <a:latin typeface="Migra Extra-Light"/>
                <a:ea typeface="Migra Extra-Light"/>
                <a:cs typeface="Migra Extra-Light"/>
                <a:sym typeface="Migra Extra-Light"/>
              </a:rPr>
              <a:t>High Operating Cost</a:t>
            </a:r>
          </a:p>
          <a:p>
            <a:pPr algn="ctr">
              <a:lnSpc>
                <a:spcPts val="3808"/>
              </a:lnSpc>
            </a:pPr>
            <a:r>
              <a:rPr lang="en-US" sz="3200">
                <a:solidFill>
                  <a:srgbClr val="4B463A"/>
                </a:solidFill>
                <a:latin typeface="Migra Extra-Light"/>
                <a:ea typeface="Migra Extra-Light"/>
                <a:cs typeface="Migra Extra-Light"/>
                <a:sym typeface="Migra Extra-Light"/>
              </a:rPr>
              <a:t>High Reliance on Partnership</a:t>
            </a:r>
          </a:p>
          <a:p>
            <a:pPr algn="ctr" marL="0" indent="0" lvl="0">
              <a:lnSpc>
                <a:spcPts val="3808"/>
              </a:lnSpc>
              <a:spcBef>
                <a:spcPct val="0"/>
              </a:spcBef>
            </a:pPr>
            <a:r>
              <a:rPr lang="en-US" sz="3200">
                <a:solidFill>
                  <a:srgbClr val="4B463A"/>
                </a:solidFill>
                <a:latin typeface="Migra Extra-Light"/>
                <a:ea typeface="Migra Extra-Light"/>
                <a:cs typeface="Migra Extra-Light"/>
                <a:sym typeface="Migra Extra-Light"/>
              </a:rPr>
              <a:t>Technological Challenges</a:t>
            </a:r>
          </a:p>
        </p:txBody>
      </p:sp>
      <p:sp>
        <p:nvSpPr>
          <p:cNvPr name="TextBox 17" id="17"/>
          <p:cNvSpPr txBox="true"/>
          <p:nvPr/>
        </p:nvSpPr>
        <p:spPr>
          <a:xfrm rot="0">
            <a:off x="2559491" y="6572730"/>
            <a:ext cx="5219731" cy="1947164"/>
          </a:xfrm>
          <a:prstGeom prst="rect">
            <a:avLst/>
          </a:prstGeom>
        </p:spPr>
        <p:txBody>
          <a:bodyPr anchor="t" rtlCol="false" tIns="0" lIns="0" bIns="0" rIns="0">
            <a:spAutoFit/>
          </a:bodyPr>
          <a:lstStyle/>
          <a:p>
            <a:pPr algn="ctr">
              <a:lnSpc>
                <a:spcPts val="3808"/>
              </a:lnSpc>
            </a:pPr>
            <a:r>
              <a:rPr lang="en-US" sz="3200">
                <a:solidFill>
                  <a:srgbClr val="4B463A"/>
                </a:solidFill>
                <a:latin typeface="Migra Extra-Light"/>
                <a:ea typeface="Migra Extra-Light"/>
                <a:cs typeface="Migra Extra-Light"/>
                <a:sym typeface="Migra Extra-Light"/>
              </a:rPr>
              <a:t>Increase Awereness About Mental Health </a:t>
            </a:r>
          </a:p>
          <a:p>
            <a:pPr algn="ctr">
              <a:lnSpc>
                <a:spcPts val="3808"/>
              </a:lnSpc>
            </a:pPr>
            <a:r>
              <a:rPr lang="en-US" sz="3200">
                <a:solidFill>
                  <a:srgbClr val="4B463A"/>
                </a:solidFill>
                <a:latin typeface="Migra Extra-Light"/>
                <a:ea typeface="Migra Extra-Light"/>
                <a:cs typeface="Migra Extra-Light"/>
                <a:sym typeface="Migra Extra-Light"/>
              </a:rPr>
              <a:t>Strategic Partnership</a:t>
            </a:r>
          </a:p>
          <a:p>
            <a:pPr algn="ctr" marL="0" indent="0" lvl="0">
              <a:lnSpc>
                <a:spcPts val="3808"/>
              </a:lnSpc>
              <a:spcBef>
                <a:spcPct val="0"/>
              </a:spcBef>
            </a:pPr>
            <a:r>
              <a:rPr lang="en-US" sz="3200">
                <a:solidFill>
                  <a:srgbClr val="4B463A"/>
                </a:solidFill>
                <a:latin typeface="Migra Extra-Light"/>
                <a:ea typeface="Migra Extra-Light"/>
                <a:cs typeface="Migra Extra-Light"/>
                <a:sym typeface="Migra Extra-Light"/>
              </a:rPr>
              <a:t> </a:t>
            </a:r>
          </a:p>
        </p:txBody>
      </p:sp>
      <p:sp>
        <p:nvSpPr>
          <p:cNvPr name="TextBox 18" id="18"/>
          <p:cNvSpPr txBox="true"/>
          <p:nvPr/>
        </p:nvSpPr>
        <p:spPr>
          <a:xfrm rot="0">
            <a:off x="10636257" y="6541883"/>
            <a:ext cx="5219731" cy="2899664"/>
          </a:xfrm>
          <a:prstGeom prst="rect">
            <a:avLst/>
          </a:prstGeom>
        </p:spPr>
        <p:txBody>
          <a:bodyPr anchor="t" rtlCol="false" tIns="0" lIns="0" bIns="0" rIns="0">
            <a:spAutoFit/>
          </a:bodyPr>
          <a:lstStyle/>
          <a:p>
            <a:pPr algn="ctr">
              <a:lnSpc>
                <a:spcPts val="3808"/>
              </a:lnSpc>
            </a:pPr>
            <a:r>
              <a:rPr lang="en-US" sz="3200">
                <a:solidFill>
                  <a:srgbClr val="4B463A"/>
                </a:solidFill>
                <a:latin typeface="Migra Extra-Light"/>
                <a:ea typeface="Migra Extra-Light"/>
                <a:cs typeface="Migra Extra-Light"/>
                <a:sym typeface="Migra Extra-Light"/>
              </a:rPr>
              <a:t>High Competition</a:t>
            </a:r>
          </a:p>
          <a:p>
            <a:pPr algn="ctr">
              <a:lnSpc>
                <a:spcPts val="3808"/>
              </a:lnSpc>
            </a:pPr>
            <a:r>
              <a:rPr lang="en-US" sz="3200">
                <a:solidFill>
                  <a:srgbClr val="4B463A"/>
                </a:solidFill>
                <a:latin typeface="Migra Extra-Light"/>
                <a:ea typeface="Migra Extra-Light"/>
                <a:cs typeface="Migra Extra-Light"/>
                <a:sym typeface="Migra Extra-Light"/>
              </a:rPr>
              <a:t>Economic Changes</a:t>
            </a:r>
          </a:p>
          <a:p>
            <a:pPr algn="ctr">
              <a:lnSpc>
                <a:spcPts val="3808"/>
              </a:lnSpc>
            </a:pPr>
            <a:r>
              <a:rPr lang="en-US" sz="3200">
                <a:solidFill>
                  <a:srgbClr val="4B463A"/>
                </a:solidFill>
                <a:latin typeface="Migra Extra-Light"/>
                <a:ea typeface="Migra Extra-Light"/>
                <a:cs typeface="Migra Extra-Light"/>
                <a:sym typeface="Migra Extra-Light"/>
              </a:rPr>
              <a:t>Legislative Challeges</a:t>
            </a:r>
          </a:p>
          <a:p>
            <a:pPr algn="ctr">
              <a:lnSpc>
                <a:spcPts val="3808"/>
              </a:lnSpc>
            </a:pPr>
            <a:r>
              <a:rPr lang="en-US" sz="3200">
                <a:solidFill>
                  <a:srgbClr val="4B463A"/>
                </a:solidFill>
                <a:latin typeface="Migra Extra-Light"/>
                <a:ea typeface="Migra Extra-Light"/>
                <a:cs typeface="Migra Extra-Light"/>
                <a:sym typeface="Migra Extra-Light"/>
              </a:rPr>
              <a:t>Stigma Associated With Mental Hea </a:t>
            </a:r>
          </a:p>
          <a:p>
            <a:pPr algn="ctr" marL="0" indent="0" lvl="0">
              <a:lnSpc>
                <a:spcPts val="380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863915" y="1817141"/>
            <a:ext cx="6843394" cy="1719403"/>
          </a:xfrm>
          <a:custGeom>
            <a:avLst/>
            <a:gdLst/>
            <a:ahLst/>
            <a:cxnLst/>
            <a:rect r="r" b="b" t="t" l="l"/>
            <a:pathLst>
              <a:path h="1719403" w="6843394">
                <a:moveTo>
                  <a:pt x="0" y="0"/>
                </a:moveTo>
                <a:lnTo>
                  <a:pt x="6843394" y="0"/>
                </a:lnTo>
                <a:lnTo>
                  <a:pt x="6843394" y="1719403"/>
                </a:lnTo>
                <a:lnTo>
                  <a:pt x="0" y="17194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326270" y="3724287"/>
            <a:ext cx="5918684" cy="602630"/>
          </a:xfrm>
          <a:custGeom>
            <a:avLst/>
            <a:gdLst/>
            <a:ahLst/>
            <a:cxnLst/>
            <a:rect r="r" b="b" t="t" l="l"/>
            <a:pathLst>
              <a:path h="602630" w="5918684">
                <a:moveTo>
                  <a:pt x="0" y="0"/>
                </a:moveTo>
                <a:lnTo>
                  <a:pt x="5918684" y="0"/>
                </a:lnTo>
                <a:lnTo>
                  <a:pt x="5918684" y="602629"/>
                </a:lnTo>
                <a:lnTo>
                  <a:pt x="0" y="6026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8700" y="4753659"/>
            <a:ext cx="1803447" cy="1397671"/>
          </a:xfrm>
          <a:custGeom>
            <a:avLst/>
            <a:gdLst/>
            <a:ahLst/>
            <a:cxnLst/>
            <a:rect r="r" b="b" t="t" l="l"/>
            <a:pathLst>
              <a:path h="1397671" w="1803447">
                <a:moveTo>
                  <a:pt x="0" y="0"/>
                </a:moveTo>
                <a:lnTo>
                  <a:pt x="1803447" y="0"/>
                </a:lnTo>
                <a:lnTo>
                  <a:pt x="1803447" y="1397671"/>
                </a:lnTo>
                <a:lnTo>
                  <a:pt x="0" y="13976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4528707" y="197084"/>
            <a:ext cx="9513810" cy="1037088"/>
          </a:xfrm>
          <a:prstGeom prst="rect">
            <a:avLst/>
          </a:prstGeom>
        </p:spPr>
        <p:txBody>
          <a:bodyPr anchor="t" rtlCol="false" tIns="0" lIns="0" bIns="0" rIns="0">
            <a:spAutoFit/>
          </a:bodyPr>
          <a:lstStyle/>
          <a:p>
            <a:pPr algn="ctr">
              <a:lnSpc>
                <a:spcPts val="7280"/>
              </a:lnSpc>
            </a:pPr>
            <a:r>
              <a:rPr lang="en-US" b="true" sz="7280">
                <a:solidFill>
                  <a:srgbClr val="402B03"/>
                </a:solidFill>
                <a:latin typeface="Migra Ultra-Bold"/>
                <a:ea typeface="Migra Ultra-Bold"/>
                <a:cs typeface="Migra Ultra-Bold"/>
                <a:sym typeface="Migra Ultra-Bold"/>
              </a:rPr>
              <a:t>OBJECTIVE </a:t>
            </a:r>
          </a:p>
        </p:txBody>
      </p:sp>
      <p:sp>
        <p:nvSpPr>
          <p:cNvPr name="TextBox 9" id="9"/>
          <p:cNvSpPr txBox="true"/>
          <p:nvPr/>
        </p:nvSpPr>
        <p:spPr>
          <a:xfrm rot="0">
            <a:off x="-1007169" y="4551648"/>
            <a:ext cx="6156280" cy="1681166"/>
          </a:xfrm>
          <a:prstGeom prst="rect">
            <a:avLst/>
          </a:prstGeom>
        </p:spPr>
        <p:txBody>
          <a:bodyPr anchor="t" rtlCol="false" tIns="0" lIns="0" bIns="0" rIns="0">
            <a:spAutoFit/>
          </a:bodyPr>
          <a:lstStyle/>
          <a:p>
            <a:pPr algn="ctr">
              <a:lnSpc>
                <a:spcPts val="13116"/>
              </a:lnSpc>
            </a:pPr>
            <a:r>
              <a:rPr lang="en-US" b="true" sz="9368">
                <a:solidFill>
                  <a:srgbClr val="21372D"/>
                </a:solidFill>
                <a:latin typeface="Migra Ultra-Bold"/>
                <a:ea typeface="Migra Ultra-Bold"/>
                <a:cs typeface="Migra Ultra-Bold"/>
                <a:sym typeface="Migra Ultra-Bold"/>
              </a:rPr>
              <a:t>S</a:t>
            </a:r>
          </a:p>
        </p:txBody>
      </p:sp>
      <p:sp>
        <p:nvSpPr>
          <p:cNvPr name="TextBox 10" id="10"/>
          <p:cNvSpPr txBox="true"/>
          <p:nvPr/>
        </p:nvSpPr>
        <p:spPr>
          <a:xfrm rot="0">
            <a:off x="3191610" y="4495609"/>
            <a:ext cx="14067690" cy="3292392"/>
          </a:xfrm>
          <a:prstGeom prst="rect">
            <a:avLst/>
          </a:prstGeom>
        </p:spPr>
        <p:txBody>
          <a:bodyPr anchor="t" rtlCol="false" tIns="0" lIns="0" bIns="0" rIns="0">
            <a:spAutoFit/>
          </a:bodyPr>
          <a:lstStyle/>
          <a:p>
            <a:pPr algn="ctr">
              <a:lnSpc>
                <a:spcPts val="2562"/>
              </a:lnSpc>
            </a:pPr>
          </a:p>
          <a:p>
            <a:pPr algn="l">
              <a:lnSpc>
                <a:spcPts val="1537"/>
              </a:lnSpc>
            </a:pPr>
            <a:r>
              <a:rPr lang="en-US" b="true" sz="2135">
                <a:solidFill>
                  <a:srgbClr val="000000"/>
                </a:solidFill>
                <a:latin typeface="Migra Ultra-Bold"/>
                <a:ea typeface="Migra Ultra-Bold"/>
                <a:cs typeface="Migra Ultra-Bold"/>
                <a:sym typeface="Migra Ultra-Bold"/>
              </a:rPr>
              <a:t>Increase brand awareness</a:t>
            </a:r>
            <a:r>
              <a:rPr lang="en-US" sz="2135">
                <a:solidFill>
                  <a:srgbClr val="000000"/>
                </a:solidFill>
                <a:latin typeface="Migra Extra-Light"/>
                <a:ea typeface="Migra Extra-Light"/>
                <a:cs typeface="Migra Extra-Light"/>
                <a:sym typeface="Migra Extra-Light"/>
              </a:rPr>
              <a:t> by 25% within the 1st Q through targeted social media campaigns and community outreach initiatives.</a:t>
            </a:r>
          </a:p>
          <a:p>
            <a:pPr algn="ctr">
              <a:lnSpc>
                <a:spcPts val="1537"/>
              </a:lnSpc>
            </a:pPr>
          </a:p>
          <a:p>
            <a:pPr algn="l">
              <a:lnSpc>
                <a:spcPts val="1537"/>
              </a:lnSpc>
            </a:pPr>
            <a:r>
              <a:rPr lang="en-US" b="true" sz="2135">
                <a:solidFill>
                  <a:srgbClr val="000000"/>
                </a:solidFill>
                <a:latin typeface="Migra Ultra-Bold"/>
                <a:ea typeface="Migra Ultra-Bold"/>
                <a:cs typeface="Migra Ultra-Bold"/>
                <a:sym typeface="Migra Ultra-Bold"/>
              </a:rPr>
              <a:t>Achieve </a:t>
            </a:r>
            <a:r>
              <a:rPr lang="en-US" sz="2135">
                <a:solidFill>
                  <a:srgbClr val="000000"/>
                </a:solidFill>
                <a:latin typeface="Migra Extra-Light"/>
                <a:ea typeface="Migra Extra-Light"/>
                <a:cs typeface="Migra Extra-Light"/>
                <a:sym typeface="Migra Extra-Light"/>
              </a:rPr>
              <a:t>a 90% client satisfaction rate by consistently delivering high-quality, personalized services.</a:t>
            </a:r>
          </a:p>
          <a:p>
            <a:pPr algn="ctr">
              <a:lnSpc>
                <a:spcPts val="1537"/>
              </a:lnSpc>
            </a:pPr>
          </a:p>
          <a:p>
            <a:pPr algn="l">
              <a:lnSpc>
                <a:spcPts val="1537"/>
              </a:lnSpc>
            </a:pPr>
            <a:r>
              <a:rPr lang="en-US" sz="2135">
                <a:solidFill>
                  <a:srgbClr val="000000"/>
                </a:solidFill>
                <a:latin typeface="Migra Extra-Light"/>
                <a:ea typeface="Migra Extra-Light"/>
                <a:cs typeface="Migra Extra-Light"/>
                <a:sym typeface="Migra Extra-Light"/>
              </a:rPr>
              <a:t>Working on </a:t>
            </a:r>
            <a:r>
              <a:rPr lang="en-US" b="true" sz="2135">
                <a:solidFill>
                  <a:srgbClr val="000000"/>
                </a:solidFill>
                <a:latin typeface="Migra Ultra-Bold"/>
                <a:ea typeface="Migra Ultra-Bold"/>
                <a:cs typeface="Migra Ultra-Bold"/>
                <a:sym typeface="Migra Ultra-Bold"/>
              </a:rPr>
              <a:t>word of mouth</a:t>
            </a:r>
            <a:r>
              <a:rPr lang="en-US" sz="2135">
                <a:solidFill>
                  <a:srgbClr val="000000"/>
                </a:solidFill>
                <a:latin typeface="Migra Extra-Light"/>
                <a:ea typeface="Migra Extra-Light"/>
                <a:cs typeface="Migra Extra-Light"/>
                <a:sym typeface="Migra Extra-Light"/>
              </a:rPr>
              <a:t> marketing </a:t>
            </a:r>
          </a:p>
          <a:p>
            <a:pPr algn="l">
              <a:lnSpc>
                <a:spcPts val="1537"/>
              </a:lnSpc>
            </a:pPr>
          </a:p>
          <a:p>
            <a:pPr algn="l">
              <a:lnSpc>
                <a:spcPts val="1537"/>
              </a:lnSpc>
            </a:pPr>
            <a:r>
              <a:rPr lang="en-US" b="true" sz="2135">
                <a:solidFill>
                  <a:srgbClr val="000000"/>
                </a:solidFill>
                <a:latin typeface="Migra Ultra-Bold"/>
                <a:ea typeface="Migra Ultra-Bold"/>
                <a:cs typeface="Migra Ultra-Bold"/>
                <a:sym typeface="Migra Ultra-Bold"/>
              </a:rPr>
              <a:t>Guerrilla Marketing</a:t>
            </a:r>
            <a:r>
              <a:rPr lang="en-US" sz="2135">
                <a:solidFill>
                  <a:srgbClr val="000000"/>
                </a:solidFill>
                <a:latin typeface="Migra Extra-Light"/>
                <a:ea typeface="Migra Extra-Light"/>
                <a:cs typeface="Migra Extra-Light"/>
                <a:sym typeface="Migra Extra-Light"/>
              </a:rPr>
              <a:t> through fashion brands and places .</a:t>
            </a:r>
          </a:p>
          <a:p>
            <a:pPr algn="ctr">
              <a:lnSpc>
                <a:spcPts val="2562"/>
              </a:lnSpc>
              <a:spcBef>
                <a:spcPct val="0"/>
              </a:spcBef>
            </a:pPr>
          </a:p>
          <a:p>
            <a:pPr algn="ctr">
              <a:lnSpc>
                <a:spcPts val="2562"/>
              </a:lnSpc>
              <a:spcBef>
                <a:spcPct val="0"/>
              </a:spcBef>
            </a:pPr>
          </a:p>
          <a:p>
            <a:pPr algn="ctr">
              <a:lnSpc>
                <a:spcPts val="2562"/>
              </a:lnSpc>
              <a:spcBef>
                <a:spcPct val="0"/>
              </a:spcBef>
            </a:pPr>
          </a:p>
          <a:p>
            <a:pPr algn="ctr">
              <a:lnSpc>
                <a:spcPts val="2562"/>
              </a:lnSpc>
              <a:spcBef>
                <a:spcPct val="0"/>
              </a:spcBef>
            </a:pPr>
          </a:p>
          <a:p>
            <a:pPr algn="ctr">
              <a:lnSpc>
                <a:spcPts val="2562"/>
              </a:lnSpc>
              <a:spcBef>
                <a:spcPct val="0"/>
              </a:spcBef>
            </a:pPr>
          </a:p>
        </p:txBody>
      </p:sp>
      <p:sp>
        <p:nvSpPr>
          <p:cNvPr name="Freeform 11" id="11"/>
          <p:cNvSpPr/>
          <p:nvPr/>
        </p:nvSpPr>
        <p:spPr>
          <a:xfrm flipH="false" flipV="false" rot="0">
            <a:off x="1251334" y="7089166"/>
            <a:ext cx="1803447" cy="1397671"/>
          </a:xfrm>
          <a:custGeom>
            <a:avLst/>
            <a:gdLst/>
            <a:ahLst/>
            <a:cxnLst/>
            <a:rect r="r" b="b" t="t" l="l"/>
            <a:pathLst>
              <a:path h="1397671" w="1803447">
                <a:moveTo>
                  <a:pt x="0" y="0"/>
                </a:moveTo>
                <a:lnTo>
                  <a:pt x="1803447" y="0"/>
                </a:lnTo>
                <a:lnTo>
                  <a:pt x="1803447" y="1397671"/>
                </a:lnTo>
                <a:lnTo>
                  <a:pt x="0" y="13976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972708" y="6978906"/>
            <a:ext cx="6156280" cy="1686083"/>
          </a:xfrm>
          <a:prstGeom prst="rect">
            <a:avLst/>
          </a:prstGeom>
        </p:spPr>
        <p:txBody>
          <a:bodyPr anchor="t" rtlCol="false" tIns="0" lIns="0" bIns="0" rIns="0">
            <a:spAutoFit/>
          </a:bodyPr>
          <a:lstStyle/>
          <a:p>
            <a:pPr algn="ctr">
              <a:lnSpc>
                <a:spcPts val="13116"/>
              </a:lnSpc>
            </a:pPr>
            <a:r>
              <a:rPr lang="en-US" b="true" sz="9368">
                <a:solidFill>
                  <a:srgbClr val="726E5A"/>
                </a:solidFill>
                <a:latin typeface="Migra Ultra-Bold"/>
                <a:ea typeface="Migra Ultra-Bold"/>
                <a:cs typeface="Migra Ultra-Bold"/>
                <a:sym typeface="Migra Ultra-Bold"/>
              </a:rPr>
              <a:t>M</a:t>
            </a:r>
          </a:p>
        </p:txBody>
      </p:sp>
      <p:sp>
        <p:nvSpPr>
          <p:cNvPr name="TextBox 13" id="13"/>
          <p:cNvSpPr txBox="true"/>
          <p:nvPr/>
        </p:nvSpPr>
        <p:spPr>
          <a:xfrm rot="0">
            <a:off x="3336498" y="6869447"/>
            <a:ext cx="14067690" cy="2152650"/>
          </a:xfrm>
          <a:prstGeom prst="rect">
            <a:avLst/>
          </a:prstGeom>
        </p:spPr>
        <p:txBody>
          <a:bodyPr anchor="t" rtlCol="false" tIns="0" lIns="0" bIns="0" rIns="0">
            <a:spAutoFit/>
          </a:bodyPr>
          <a:lstStyle/>
          <a:p>
            <a:pPr algn="ctr">
              <a:lnSpc>
                <a:spcPts val="2562"/>
              </a:lnSpc>
            </a:pPr>
          </a:p>
          <a:p>
            <a:pPr algn="just">
              <a:lnSpc>
                <a:spcPts val="1537"/>
              </a:lnSpc>
            </a:pPr>
          </a:p>
          <a:p>
            <a:pPr algn="just">
              <a:lnSpc>
                <a:spcPts val="2562"/>
              </a:lnSpc>
            </a:pPr>
            <a:r>
              <a:rPr lang="en-US" b="true" sz="2135">
                <a:solidFill>
                  <a:srgbClr val="000000"/>
                </a:solidFill>
                <a:latin typeface="Migra Ultra-Bold"/>
                <a:ea typeface="Migra Ultra-Bold"/>
                <a:cs typeface="Migra Ultra-Bold"/>
                <a:sym typeface="Migra Ultra-Bold"/>
              </a:rPr>
              <a:t>Track </a:t>
            </a:r>
            <a:r>
              <a:rPr lang="en-US" sz="2135">
                <a:solidFill>
                  <a:srgbClr val="000000"/>
                </a:solidFill>
                <a:latin typeface="Migra Extra-Light"/>
                <a:ea typeface="Migra Extra-Light"/>
                <a:cs typeface="Migra Extra-Light"/>
                <a:sym typeface="Migra Extra-Light"/>
              </a:rPr>
              <a:t>website traffic, social media </a:t>
            </a:r>
            <a:r>
              <a:rPr lang="en-US" b="true" sz="2135">
                <a:solidFill>
                  <a:srgbClr val="000000"/>
                </a:solidFill>
                <a:latin typeface="Migra Ultra-Bold"/>
                <a:ea typeface="Migra Ultra-Bold"/>
                <a:cs typeface="Migra Ultra-Bold"/>
                <a:sym typeface="Migra Ultra-Bold"/>
              </a:rPr>
              <a:t>engagement</a:t>
            </a:r>
            <a:r>
              <a:rPr lang="en-US" sz="2135">
                <a:solidFill>
                  <a:srgbClr val="000000"/>
                </a:solidFill>
                <a:latin typeface="Migra Extra-Light"/>
                <a:ea typeface="Migra Extra-Light"/>
                <a:cs typeface="Migra Extra-Light"/>
                <a:sym typeface="Migra Extra-Light"/>
              </a:rPr>
              <a:t>, and media </a:t>
            </a:r>
            <a:r>
              <a:rPr lang="en-US" b="true" sz="2135">
                <a:solidFill>
                  <a:srgbClr val="000000"/>
                </a:solidFill>
                <a:latin typeface="Migra Ultra-Bold"/>
                <a:ea typeface="Migra Ultra-Bold"/>
                <a:cs typeface="Migra Ultra-Bold"/>
                <a:sym typeface="Migra Ultra-Bold"/>
              </a:rPr>
              <a:t>mentions</a:t>
            </a:r>
            <a:r>
              <a:rPr lang="en-US" sz="2135">
                <a:solidFill>
                  <a:srgbClr val="000000"/>
                </a:solidFill>
                <a:latin typeface="Migra Extra-Light"/>
                <a:ea typeface="Migra Extra-Light"/>
                <a:cs typeface="Migra Extra-Light"/>
                <a:sym typeface="Migra Extra-Light"/>
              </a:rPr>
              <a:t> to measure brand awareness.</a:t>
            </a:r>
          </a:p>
          <a:p>
            <a:pPr algn="just">
              <a:lnSpc>
                <a:spcPts val="2562"/>
              </a:lnSpc>
            </a:pPr>
            <a:r>
              <a:rPr lang="en-US" sz="2135">
                <a:solidFill>
                  <a:srgbClr val="000000"/>
                </a:solidFill>
                <a:latin typeface="Migra Extra-Light"/>
                <a:ea typeface="Migra Extra-Light"/>
                <a:cs typeface="Migra Extra-Light"/>
                <a:sym typeface="Migra Extra-Light"/>
              </a:rPr>
              <a:t>Gather client feedback through </a:t>
            </a:r>
            <a:r>
              <a:rPr lang="en-US" b="true" sz="2135">
                <a:solidFill>
                  <a:srgbClr val="000000"/>
                </a:solidFill>
                <a:latin typeface="Migra Ultra-Bold"/>
                <a:ea typeface="Migra Ultra-Bold"/>
                <a:cs typeface="Migra Ultra-Bold"/>
                <a:sym typeface="Migra Ultra-Bold"/>
              </a:rPr>
              <a:t>surveys</a:t>
            </a:r>
            <a:r>
              <a:rPr lang="en-US" sz="2135">
                <a:solidFill>
                  <a:srgbClr val="000000"/>
                </a:solidFill>
                <a:latin typeface="Migra Extra-Light"/>
                <a:ea typeface="Migra Extra-Light"/>
                <a:cs typeface="Migra Extra-Light"/>
                <a:sym typeface="Migra Extra-Light"/>
              </a:rPr>
              <a:t>, </a:t>
            </a:r>
            <a:r>
              <a:rPr lang="en-US" b="true" sz="2135">
                <a:solidFill>
                  <a:srgbClr val="000000"/>
                </a:solidFill>
                <a:latin typeface="Migra Ultra-Bold"/>
                <a:ea typeface="Migra Ultra-Bold"/>
                <a:cs typeface="Migra Ultra-Bold"/>
                <a:sym typeface="Migra Ultra-Bold"/>
              </a:rPr>
              <a:t>reviews</a:t>
            </a:r>
            <a:r>
              <a:rPr lang="en-US" sz="2135">
                <a:solidFill>
                  <a:srgbClr val="000000"/>
                </a:solidFill>
                <a:latin typeface="Migra Extra-Light"/>
                <a:ea typeface="Migra Extra-Light"/>
                <a:cs typeface="Migra Extra-Light"/>
                <a:sym typeface="Migra Extra-Light"/>
              </a:rPr>
              <a:t>, and one-on-one conversations to assess satisfaction levels.</a:t>
            </a:r>
          </a:p>
          <a:p>
            <a:pPr algn="just">
              <a:lnSpc>
                <a:spcPts val="2562"/>
              </a:lnSpc>
            </a:pPr>
            <a:r>
              <a:rPr lang="en-US" b="true" sz="2135">
                <a:solidFill>
                  <a:srgbClr val="000000"/>
                </a:solidFill>
                <a:latin typeface="Migra Ultra-Bold"/>
                <a:ea typeface="Migra Ultra-Bold"/>
                <a:cs typeface="Migra Ultra-Bold"/>
                <a:sym typeface="Migra Ultra-Bold"/>
              </a:rPr>
              <a:t>Monitor</a:t>
            </a:r>
            <a:r>
              <a:rPr lang="en-US" sz="2135">
                <a:solidFill>
                  <a:srgbClr val="000000"/>
                </a:solidFill>
                <a:latin typeface="Migra Extra-Light"/>
                <a:ea typeface="Migra Extra-Light"/>
                <a:cs typeface="Migra Extra-Light"/>
                <a:sym typeface="Migra Extra-Light"/>
              </a:rPr>
              <a:t> the number of </a:t>
            </a:r>
            <a:r>
              <a:rPr lang="en-US" b="true" sz="2135">
                <a:solidFill>
                  <a:srgbClr val="000000"/>
                </a:solidFill>
                <a:latin typeface="Migra Ultra-Bold"/>
                <a:ea typeface="Migra Ultra-Bold"/>
                <a:cs typeface="Migra Ultra-Bold"/>
                <a:sym typeface="Migra Ultra-Bold"/>
              </a:rPr>
              <a:t>new clients</a:t>
            </a:r>
            <a:r>
              <a:rPr lang="en-US" sz="2135">
                <a:solidFill>
                  <a:srgbClr val="000000"/>
                </a:solidFill>
                <a:latin typeface="Migra Extra-Light"/>
                <a:ea typeface="Migra Extra-Light"/>
                <a:cs typeface="Migra Extra-Light"/>
                <a:sym typeface="Migra Extra-Light"/>
              </a:rPr>
              <a:t> enrolled in specialized programs .</a:t>
            </a:r>
          </a:p>
          <a:p>
            <a:pPr algn="ctr">
              <a:lnSpc>
                <a:spcPts val="2562"/>
              </a:lnSpc>
              <a:spcBef>
                <a:spcPct val="0"/>
              </a:spcBef>
            </a:pPr>
          </a:p>
          <a:p>
            <a:pPr algn="ctr">
              <a:lnSpc>
                <a:spcPts val="2562"/>
              </a:lnSpc>
              <a:spcBef>
                <a:spcPct val="0"/>
              </a:spcBef>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981120" y="1641451"/>
            <a:ext cx="6843394" cy="1719403"/>
          </a:xfrm>
          <a:custGeom>
            <a:avLst/>
            <a:gdLst/>
            <a:ahLst/>
            <a:cxnLst/>
            <a:rect r="r" b="b" t="t" l="l"/>
            <a:pathLst>
              <a:path h="1719403" w="6843394">
                <a:moveTo>
                  <a:pt x="0" y="0"/>
                </a:moveTo>
                <a:lnTo>
                  <a:pt x="6843394" y="0"/>
                </a:lnTo>
                <a:lnTo>
                  <a:pt x="6843394" y="1719402"/>
                </a:lnTo>
                <a:lnTo>
                  <a:pt x="0" y="17194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45567" y="3516883"/>
            <a:ext cx="5918684" cy="602630"/>
          </a:xfrm>
          <a:custGeom>
            <a:avLst/>
            <a:gdLst/>
            <a:ahLst/>
            <a:cxnLst/>
            <a:rect r="r" b="b" t="t" l="l"/>
            <a:pathLst>
              <a:path h="602630" w="5918684">
                <a:moveTo>
                  <a:pt x="0" y="0"/>
                </a:moveTo>
                <a:lnTo>
                  <a:pt x="5918684" y="0"/>
                </a:lnTo>
                <a:lnTo>
                  <a:pt x="5918684" y="602629"/>
                </a:lnTo>
                <a:lnTo>
                  <a:pt x="0" y="6026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69248" y="4119512"/>
            <a:ext cx="1803447" cy="1397671"/>
          </a:xfrm>
          <a:custGeom>
            <a:avLst/>
            <a:gdLst/>
            <a:ahLst/>
            <a:cxnLst/>
            <a:rect r="r" b="b" t="t" l="l"/>
            <a:pathLst>
              <a:path h="1397671" w="1803447">
                <a:moveTo>
                  <a:pt x="0" y="0"/>
                </a:moveTo>
                <a:lnTo>
                  <a:pt x="1803446" y="0"/>
                </a:lnTo>
                <a:lnTo>
                  <a:pt x="1803446" y="1397672"/>
                </a:lnTo>
                <a:lnTo>
                  <a:pt x="0" y="13976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4528707" y="197084"/>
            <a:ext cx="9513810" cy="1037088"/>
          </a:xfrm>
          <a:prstGeom prst="rect">
            <a:avLst/>
          </a:prstGeom>
        </p:spPr>
        <p:txBody>
          <a:bodyPr anchor="t" rtlCol="false" tIns="0" lIns="0" bIns="0" rIns="0">
            <a:spAutoFit/>
          </a:bodyPr>
          <a:lstStyle/>
          <a:p>
            <a:pPr algn="ctr">
              <a:lnSpc>
                <a:spcPts val="7280"/>
              </a:lnSpc>
            </a:pPr>
            <a:r>
              <a:rPr lang="en-US" b="true" sz="7280">
                <a:solidFill>
                  <a:srgbClr val="402B03"/>
                </a:solidFill>
                <a:latin typeface="Migra Ultra-Bold"/>
                <a:ea typeface="Migra Ultra-Bold"/>
                <a:cs typeface="Migra Ultra-Bold"/>
                <a:sym typeface="Migra Ultra-Bold"/>
              </a:rPr>
              <a:t>OBJECTIVE </a:t>
            </a:r>
          </a:p>
        </p:txBody>
      </p:sp>
      <p:sp>
        <p:nvSpPr>
          <p:cNvPr name="TextBox 9" id="9"/>
          <p:cNvSpPr txBox="true"/>
          <p:nvPr/>
        </p:nvSpPr>
        <p:spPr>
          <a:xfrm rot="0">
            <a:off x="-1007169" y="3976384"/>
            <a:ext cx="6156280" cy="1686083"/>
          </a:xfrm>
          <a:prstGeom prst="rect">
            <a:avLst/>
          </a:prstGeom>
        </p:spPr>
        <p:txBody>
          <a:bodyPr anchor="t" rtlCol="false" tIns="0" lIns="0" bIns="0" rIns="0">
            <a:spAutoFit/>
          </a:bodyPr>
          <a:lstStyle/>
          <a:p>
            <a:pPr algn="ctr">
              <a:lnSpc>
                <a:spcPts val="13116"/>
              </a:lnSpc>
            </a:pPr>
            <a:r>
              <a:rPr lang="en-US" b="true" sz="9368">
                <a:solidFill>
                  <a:srgbClr val="402B03"/>
                </a:solidFill>
                <a:latin typeface="Migra Ultra-Bold"/>
                <a:ea typeface="Migra Ultra-Bold"/>
                <a:cs typeface="Migra Ultra-Bold"/>
                <a:sym typeface="Migra Ultra-Bold"/>
              </a:rPr>
              <a:t>A</a:t>
            </a:r>
          </a:p>
        </p:txBody>
      </p:sp>
      <p:sp>
        <p:nvSpPr>
          <p:cNvPr name="TextBox 10" id="10"/>
          <p:cNvSpPr txBox="true"/>
          <p:nvPr/>
        </p:nvSpPr>
        <p:spPr>
          <a:xfrm rot="0">
            <a:off x="3054781" y="3831192"/>
            <a:ext cx="13590983" cy="2568552"/>
          </a:xfrm>
          <a:prstGeom prst="rect">
            <a:avLst/>
          </a:prstGeom>
        </p:spPr>
        <p:txBody>
          <a:bodyPr anchor="t" rtlCol="false" tIns="0" lIns="0" bIns="0" rIns="0">
            <a:spAutoFit/>
          </a:bodyPr>
          <a:lstStyle/>
          <a:p>
            <a:pPr algn="ctr">
              <a:lnSpc>
                <a:spcPts val="3382"/>
              </a:lnSpc>
            </a:pPr>
          </a:p>
          <a:p>
            <a:pPr algn="l">
              <a:lnSpc>
                <a:spcPts val="3382"/>
              </a:lnSpc>
            </a:pPr>
            <a:r>
              <a:rPr lang="en-US" sz="2062" b="true">
                <a:solidFill>
                  <a:srgbClr val="000000"/>
                </a:solidFill>
                <a:latin typeface="Migra Ultra-Bold"/>
                <a:ea typeface="Migra Ultra-Bold"/>
                <a:cs typeface="Migra Ultra-Bold"/>
                <a:sym typeface="Migra Ultra-Bold"/>
              </a:rPr>
              <a:t>Allocate a dedicated budget </a:t>
            </a:r>
            <a:r>
              <a:rPr lang="en-US" sz="2062">
                <a:solidFill>
                  <a:srgbClr val="000000"/>
                </a:solidFill>
                <a:latin typeface="Migra Extra-Light"/>
                <a:ea typeface="Migra Extra-Light"/>
                <a:cs typeface="Migra Extra-Light"/>
                <a:sym typeface="Migra Extra-Light"/>
              </a:rPr>
              <a:t>for targeted social media advertising and community engagement activities. (90K) 1st Q</a:t>
            </a:r>
          </a:p>
          <a:p>
            <a:pPr algn="l">
              <a:lnSpc>
                <a:spcPts val="3382"/>
              </a:lnSpc>
            </a:pPr>
            <a:r>
              <a:rPr lang="en-US" sz="2062">
                <a:solidFill>
                  <a:srgbClr val="000000"/>
                </a:solidFill>
                <a:latin typeface="Migra Extra-Light"/>
                <a:ea typeface="Migra Extra-Light"/>
                <a:cs typeface="Migra Extra-Light"/>
                <a:sym typeface="Migra Extra-Light"/>
              </a:rPr>
              <a:t>on social media such as IG and snapchat </a:t>
            </a:r>
          </a:p>
          <a:p>
            <a:pPr algn="l">
              <a:lnSpc>
                <a:spcPts val="2475"/>
              </a:lnSpc>
              <a:spcBef>
                <a:spcPct val="0"/>
              </a:spcBef>
            </a:pPr>
            <a:r>
              <a:rPr lang="en-US" b="true" sz="2062">
                <a:solidFill>
                  <a:srgbClr val="000000"/>
                </a:solidFill>
                <a:latin typeface="Migra Ultra-Bold"/>
                <a:ea typeface="Migra Ultra-Bold"/>
                <a:cs typeface="Migra Ultra-Bold"/>
                <a:sym typeface="Migra Ultra-Bold"/>
              </a:rPr>
              <a:t>on ground,</a:t>
            </a:r>
            <a:r>
              <a:rPr lang="en-US" sz="2062">
                <a:solidFill>
                  <a:srgbClr val="000000"/>
                </a:solidFill>
                <a:latin typeface="Migra Extra-Light"/>
                <a:ea typeface="Migra Extra-Light"/>
                <a:cs typeface="Migra Extra-Light"/>
                <a:sym typeface="Migra Extra-Light"/>
              </a:rPr>
              <a:t> we achieve  it through printing and giveaway (60k) 1st Q</a:t>
            </a:r>
          </a:p>
          <a:p>
            <a:pPr algn="ctr">
              <a:lnSpc>
                <a:spcPts val="2475"/>
              </a:lnSpc>
              <a:spcBef>
                <a:spcPct val="0"/>
              </a:spcBef>
            </a:pPr>
          </a:p>
          <a:p>
            <a:pPr algn="ctr">
              <a:lnSpc>
                <a:spcPts val="2475"/>
              </a:lnSpc>
              <a:spcBef>
                <a:spcPct val="0"/>
              </a:spcBef>
            </a:pPr>
          </a:p>
          <a:p>
            <a:pPr algn="ctr">
              <a:lnSpc>
                <a:spcPts val="2475"/>
              </a:lnSpc>
              <a:spcBef>
                <a:spcPct val="0"/>
              </a:spcBef>
            </a:pPr>
          </a:p>
        </p:txBody>
      </p:sp>
      <p:sp>
        <p:nvSpPr>
          <p:cNvPr name="Freeform 11" id="11"/>
          <p:cNvSpPr/>
          <p:nvPr/>
        </p:nvSpPr>
        <p:spPr>
          <a:xfrm flipH="false" flipV="false" rot="0">
            <a:off x="1112021" y="6026659"/>
            <a:ext cx="1803447" cy="1397671"/>
          </a:xfrm>
          <a:custGeom>
            <a:avLst/>
            <a:gdLst/>
            <a:ahLst/>
            <a:cxnLst/>
            <a:rect r="r" b="b" t="t" l="l"/>
            <a:pathLst>
              <a:path h="1397671" w="1803447">
                <a:moveTo>
                  <a:pt x="0" y="0"/>
                </a:moveTo>
                <a:lnTo>
                  <a:pt x="1803447" y="0"/>
                </a:lnTo>
                <a:lnTo>
                  <a:pt x="1803447" y="1397671"/>
                </a:lnTo>
                <a:lnTo>
                  <a:pt x="0" y="13976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112021" y="5916399"/>
            <a:ext cx="6156280" cy="1686083"/>
          </a:xfrm>
          <a:prstGeom prst="rect">
            <a:avLst/>
          </a:prstGeom>
        </p:spPr>
        <p:txBody>
          <a:bodyPr anchor="t" rtlCol="false" tIns="0" lIns="0" bIns="0" rIns="0">
            <a:spAutoFit/>
          </a:bodyPr>
          <a:lstStyle/>
          <a:p>
            <a:pPr algn="ctr">
              <a:lnSpc>
                <a:spcPts val="13116"/>
              </a:lnSpc>
            </a:pPr>
            <a:r>
              <a:rPr lang="en-US" b="true" sz="9368">
                <a:solidFill>
                  <a:srgbClr val="945F49"/>
                </a:solidFill>
                <a:latin typeface="Migra Ultra-Bold"/>
                <a:ea typeface="Migra Ultra-Bold"/>
                <a:cs typeface="Migra Ultra-Bold"/>
                <a:sym typeface="Migra Ultra-Bold"/>
              </a:rPr>
              <a:t>R</a:t>
            </a:r>
          </a:p>
        </p:txBody>
      </p:sp>
      <p:sp>
        <p:nvSpPr>
          <p:cNvPr name="TextBox 13" id="13"/>
          <p:cNvSpPr txBox="true"/>
          <p:nvPr/>
        </p:nvSpPr>
        <p:spPr>
          <a:xfrm rot="0">
            <a:off x="3054781" y="5735045"/>
            <a:ext cx="14067690" cy="2476500"/>
          </a:xfrm>
          <a:prstGeom prst="rect">
            <a:avLst/>
          </a:prstGeom>
        </p:spPr>
        <p:txBody>
          <a:bodyPr anchor="t" rtlCol="false" tIns="0" lIns="0" bIns="0" rIns="0">
            <a:spAutoFit/>
          </a:bodyPr>
          <a:lstStyle/>
          <a:p>
            <a:pPr algn="ctr">
              <a:lnSpc>
                <a:spcPts val="2562"/>
              </a:lnSpc>
            </a:pPr>
          </a:p>
          <a:p>
            <a:pPr algn="just">
              <a:lnSpc>
                <a:spcPts val="1537"/>
              </a:lnSpc>
            </a:pPr>
          </a:p>
          <a:p>
            <a:pPr algn="just">
              <a:lnSpc>
                <a:spcPts val="2562"/>
              </a:lnSpc>
            </a:pPr>
            <a:r>
              <a:rPr lang="en-US" b="true" sz="2135">
                <a:solidFill>
                  <a:srgbClr val="000000"/>
                </a:solidFill>
                <a:latin typeface="Migra Ultra-Bold"/>
                <a:ea typeface="Migra Ultra-Bold"/>
                <a:cs typeface="Migra Ultra-Bold"/>
                <a:sym typeface="Migra Ultra-Bold"/>
              </a:rPr>
              <a:t>Focusing on brand awareness </a:t>
            </a:r>
            <a:r>
              <a:rPr lang="en-US" sz="2135">
                <a:solidFill>
                  <a:srgbClr val="000000"/>
                </a:solidFill>
                <a:latin typeface="Migra Extra-Light"/>
                <a:ea typeface="Migra Extra-Light"/>
                <a:cs typeface="Migra Extra-Light"/>
                <a:sym typeface="Migra Extra-Light"/>
              </a:rPr>
              <a:t>will attract new clients and establish #Elysuiim as a trusted provider of mental health and wellness services.</a:t>
            </a:r>
          </a:p>
          <a:p>
            <a:pPr algn="just">
              <a:lnSpc>
                <a:spcPts val="2562"/>
              </a:lnSpc>
            </a:pPr>
            <a:r>
              <a:rPr lang="en-US" b="true" sz="2135">
                <a:solidFill>
                  <a:srgbClr val="000000"/>
                </a:solidFill>
                <a:latin typeface="Migra Ultra-Bold"/>
                <a:ea typeface="Migra Ultra-Bold"/>
                <a:cs typeface="Migra Ultra-Bold"/>
                <a:sym typeface="Migra Ultra-Bold"/>
              </a:rPr>
              <a:t>Prioritizing client satisfaction</a:t>
            </a:r>
            <a:r>
              <a:rPr lang="en-US" sz="2135">
                <a:solidFill>
                  <a:srgbClr val="000000"/>
                </a:solidFill>
                <a:latin typeface="Migra Extra-Light"/>
                <a:ea typeface="Migra Extra-Light"/>
                <a:cs typeface="Migra Extra-Light"/>
                <a:sym typeface="Migra Extra-Light"/>
              </a:rPr>
              <a:t>will ensure that clients have a positive experience and are likely to return for future services and recommend the center to others.</a:t>
            </a:r>
          </a:p>
          <a:p>
            <a:pPr algn="ctr">
              <a:lnSpc>
                <a:spcPts val="2562"/>
              </a:lnSpc>
              <a:spcBef>
                <a:spcPct val="0"/>
              </a:spcBef>
            </a:pPr>
          </a:p>
          <a:p>
            <a:pPr algn="ctr">
              <a:lnSpc>
                <a:spcPts val="2562"/>
              </a:lnSpc>
              <a:spcBef>
                <a:spcPct val="0"/>
              </a:spcBef>
            </a:pPr>
          </a:p>
        </p:txBody>
      </p:sp>
      <p:sp>
        <p:nvSpPr>
          <p:cNvPr name="TextBox 14" id="14"/>
          <p:cNvSpPr txBox="true"/>
          <p:nvPr/>
        </p:nvSpPr>
        <p:spPr>
          <a:xfrm rot="0">
            <a:off x="-1064396" y="7859657"/>
            <a:ext cx="6156280" cy="1686083"/>
          </a:xfrm>
          <a:prstGeom prst="rect">
            <a:avLst/>
          </a:prstGeom>
        </p:spPr>
        <p:txBody>
          <a:bodyPr anchor="t" rtlCol="false" tIns="0" lIns="0" bIns="0" rIns="0">
            <a:spAutoFit/>
          </a:bodyPr>
          <a:lstStyle/>
          <a:p>
            <a:pPr algn="ctr">
              <a:lnSpc>
                <a:spcPts val="13116"/>
              </a:lnSpc>
            </a:pPr>
            <a:r>
              <a:rPr lang="en-US" b="true" sz="9368">
                <a:solidFill>
                  <a:srgbClr val="737373"/>
                </a:solidFill>
                <a:latin typeface="Migra Ultra-Bold"/>
                <a:ea typeface="Migra Ultra-Bold"/>
                <a:cs typeface="Migra Ultra-Bold"/>
                <a:sym typeface="Migra Ultra-Bold"/>
              </a:rPr>
              <a:t>T</a:t>
            </a:r>
          </a:p>
        </p:txBody>
      </p:sp>
      <p:sp>
        <p:nvSpPr>
          <p:cNvPr name="Freeform 15" id="15"/>
          <p:cNvSpPr/>
          <p:nvPr/>
        </p:nvSpPr>
        <p:spPr>
          <a:xfrm flipH="false" flipV="false" rot="0">
            <a:off x="1112021" y="7964432"/>
            <a:ext cx="1803447" cy="1397671"/>
          </a:xfrm>
          <a:custGeom>
            <a:avLst/>
            <a:gdLst/>
            <a:ahLst/>
            <a:cxnLst/>
            <a:rect r="r" b="b" t="t" l="l"/>
            <a:pathLst>
              <a:path h="1397671" w="1803447">
                <a:moveTo>
                  <a:pt x="0" y="0"/>
                </a:moveTo>
                <a:lnTo>
                  <a:pt x="1803447" y="0"/>
                </a:lnTo>
                <a:lnTo>
                  <a:pt x="1803447" y="1397671"/>
                </a:lnTo>
                <a:lnTo>
                  <a:pt x="0" y="13976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3054781" y="8065584"/>
            <a:ext cx="14743175" cy="1590675"/>
          </a:xfrm>
          <a:prstGeom prst="rect">
            <a:avLst/>
          </a:prstGeom>
        </p:spPr>
        <p:txBody>
          <a:bodyPr anchor="t" rtlCol="false" tIns="0" lIns="0" bIns="0" rIns="0">
            <a:spAutoFit/>
          </a:bodyPr>
          <a:lstStyle/>
          <a:p>
            <a:pPr algn="ctr">
              <a:lnSpc>
                <a:spcPts val="3079"/>
              </a:lnSpc>
              <a:spcBef>
                <a:spcPct val="0"/>
              </a:spcBef>
            </a:pPr>
            <a:r>
              <a:rPr lang="en-US" b="true" sz="2566">
                <a:solidFill>
                  <a:srgbClr val="000000"/>
                </a:solidFill>
                <a:latin typeface="Migra Ultra-Bold"/>
                <a:ea typeface="Migra Ultra-Bold"/>
                <a:cs typeface="Migra Ultra-Bold"/>
                <a:sym typeface="Migra Ultra-Bold"/>
              </a:rPr>
              <a:t>Increase brand awareness</a:t>
            </a:r>
            <a:r>
              <a:rPr lang="en-US" sz="2566">
                <a:solidFill>
                  <a:srgbClr val="000000"/>
                </a:solidFill>
                <a:latin typeface="Migra Extra-Light"/>
                <a:ea typeface="Migra Extra-Light"/>
                <a:cs typeface="Migra Extra-Light"/>
                <a:sym typeface="Migra Extra-Light"/>
              </a:rPr>
              <a:t> by 25% within the 1st Q through targeted social media campaigns and community outreach initiatives.</a:t>
            </a:r>
          </a:p>
          <a:p>
            <a:pPr algn="ctr">
              <a:lnSpc>
                <a:spcPts val="3079"/>
              </a:lnSpc>
              <a:spcBef>
                <a:spcPct val="0"/>
              </a:spcBef>
            </a:pPr>
            <a:r>
              <a:rPr lang="en-US" b="true" sz="2566">
                <a:solidFill>
                  <a:srgbClr val="000000"/>
                </a:solidFill>
                <a:latin typeface="Migra Ultra-Bold"/>
                <a:ea typeface="Migra Ultra-Bold"/>
                <a:cs typeface="Migra Ultra-Bold"/>
                <a:sym typeface="Migra Ultra-Bold"/>
              </a:rPr>
              <a:t>Achieve a 90% </a:t>
            </a:r>
            <a:r>
              <a:rPr lang="en-US" sz="2566">
                <a:solidFill>
                  <a:srgbClr val="000000"/>
                </a:solidFill>
                <a:latin typeface="Migra Extra-Light"/>
                <a:ea typeface="Migra Extra-Light"/>
                <a:cs typeface="Migra Extra-Light"/>
                <a:sym typeface="Migra Extra-Light"/>
              </a:rPr>
              <a:t>client satisfaction rate by consistently delivering high-quality, personalized services by End of the year 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sp>
        <p:nvSpPr>
          <p:cNvPr name="Freeform 2" id="2"/>
          <p:cNvSpPr/>
          <p:nvPr/>
        </p:nvSpPr>
        <p:spPr>
          <a:xfrm flipH="false" flipV="true" rot="-678078">
            <a:off x="8916162" y="-1218321"/>
            <a:ext cx="9366851" cy="8327982"/>
          </a:xfrm>
          <a:custGeom>
            <a:avLst/>
            <a:gdLst/>
            <a:ahLst/>
            <a:cxnLst/>
            <a:rect r="r" b="b" t="t" l="l"/>
            <a:pathLst>
              <a:path h="8327982" w="9366851">
                <a:moveTo>
                  <a:pt x="0" y="8327981"/>
                </a:moveTo>
                <a:lnTo>
                  <a:pt x="9366851" y="8327981"/>
                </a:lnTo>
                <a:lnTo>
                  <a:pt x="9366851" y="0"/>
                </a:lnTo>
                <a:lnTo>
                  <a:pt x="0" y="0"/>
                </a:lnTo>
                <a:lnTo>
                  <a:pt x="0" y="8327981"/>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60095" y="-2859113"/>
            <a:ext cx="15263805" cy="15191572"/>
            <a:chOff x="0" y="0"/>
            <a:chExt cx="6744027" cy="6712112"/>
          </a:xfrm>
        </p:grpSpPr>
        <p:sp>
          <p:nvSpPr>
            <p:cNvPr name="Freeform 4" id="4"/>
            <p:cNvSpPr/>
            <p:nvPr/>
          </p:nvSpPr>
          <p:spPr>
            <a:xfrm flipH="false" flipV="false" rot="0">
              <a:off x="0" y="0"/>
              <a:ext cx="6744027" cy="6712112"/>
            </a:xfrm>
            <a:custGeom>
              <a:avLst/>
              <a:gdLst/>
              <a:ahLst/>
              <a:cxnLst/>
              <a:rect r="r" b="b" t="t" l="l"/>
              <a:pathLst>
                <a:path h="6712112" w="6744027">
                  <a:moveTo>
                    <a:pt x="3372014" y="0"/>
                  </a:moveTo>
                  <a:cubicBezTo>
                    <a:pt x="1509702" y="0"/>
                    <a:pt x="0" y="1502557"/>
                    <a:pt x="0" y="3356056"/>
                  </a:cubicBezTo>
                  <a:cubicBezTo>
                    <a:pt x="0" y="5209555"/>
                    <a:pt x="1509702" y="6712112"/>
                    <a:pt x="3372014" y="6712112"/>
                  </a:cubicBezTo>
                  <a:cubicBezTo>
                    <a:pt x="5234325" y="6712112"/>
                    <a:pt x="6744027" y="5209555"/>
                    <a:pt x="6744027" y="3356056"/>
                  </a:cubicBezTo>
                  <a:cubicBezTo>
                    <a:pt x="6744027" y="1502557"/>
                    <a:pt x="5234325" y="0"/>
                    <a:pt x="3372014" y="0"/>
                  </a:cubicBezTo>
                  <a:close/>
                </a:path>
              </a:pathLst>
            </a:custGeom>
            <a:solidFill>
              <a:srgbClr val="ECE0D0"/>
            </a:solidFill>
          </p:spPr>
        </p:sp>
      </p:grpSp>
      <p:grpSp>
        <p:nvGrpSpPr>
          <p:cNvPr name="Group 5" id="5"/>
          <p:cNvGrpSpPr/>
          <p:nvPr/>
        </p:nvGrpSpPr>
        <p:grpSpPr>
          <a:xfrm rot="0">
            <a:off x="15381213" y="-215936"/>
            <a:ext cx="2234235" cy="4088131"/>
            <a:chOff x="0" y="0"/>
            <a:chExt cx="2192020" cy="4010886"/>
          </a:xfrm>
        </p:grpSpPr>
        <p:sp>
          <p:nvSpPr>
            <p:cNvPr name="Freeform 6" id="6"/>
            <p:cNvSpPr/>
            <p:nvPr/>
          </p:nvSpPr>
          <p:spPr>
            <a:xfrm flipH="false" flipV="false" rot="0">
              <a:off x="1270" y="0"/>
              <a:ext cx="2194560" cy="4013426"/>
            </a:xfrm>
            <a:custGeom>
              <a:avLst/>
              <a:gdLst/>
              <a:ahLst/>
              <a:cxnLst/>
              <a:rect r="r" b="b" t="t" l="l"/>
              <a:pathLst>
                <a:path h="4013426" w="2194560">
                  <a:moveTo>
                    <a:pt x="3810" y="376115"/>
                  </a:moveTo>
                  <a:cubicBezTo>
                    <a:pt x="13970" y="503994"/>
                    <a:pt x="16510" y="631873"/>
                    <a:pt x="17780" y="761256"/>
                  </a:cubicBezTo>
                  <a:cubicBezTo>
                    <a:pt x="24130" y="1227638"/>
                    <a:pt x="21590" y="1694020"/>
                    <a:pt x="17780" y="2160402"/>
                  </a:cubicBezTo>
                  <a:cubicBezTo>
                    <a:pt x="13970" y="2628289"/>
                    <a:pt x="8890" y="3096176"/>
                    <a:pt x="8890" y="3565566"/>
                  </a:cubicBezTo>
                  <a:cubicBezTo>
                    <a:pt x="8890" y="3570080"/>
                    <a:pt x="8890" y="3574593"/>
                    <a:pt x="7620" y="3579107"/>
                  </a:cubicBezTo>
                  <a:cubicBezTo>
                    <a:pt x="11430" y="3580611"/>
                    <a:pt x="15240" y="3583620"/>
                    <a:pt x="19050" y="3586629"/>
                  </a:cubicBezTo>
                  <a:cubicBezTo>
                    <a:pt x="24130" y="3591142"/>
                    <a:pt x="27940" y="3598664"/>
                    <a:pt x="33020" y="3606187"/>
                  </a:cubicBezTo>
                  <a:cubicBezTo>
                    <a:pt x="44450" y="3622736"/>
                    <a:pt x="55880" y="3639285"/>
                    <a:pt x="66040" y="3655834"/>
                  </a:cubicBezTo>
                  <a:cubicBezTo>
                    <a:pt x="77470" y="3675392"/>
                    <a:pt x="88900" y="3693445"/>
                    <a:pt x="100330" y="3713004"/>
                  </a:cubicBezTo>
                  <a:cubicBezTo>
                    <a:pt x="105410" y="3722031"/>
                    <a:pt x="110490" y="3731057"/>
                    <a:pt x="115570" y="3738579"/>
                  </a:cubicBezTo>
                  <a:cubicBezTo>
                    <a:pt x="119380" y="3744597"/>
                    <a:pt x="125730" y="3747606"/>
                    <a:pt x="129540" y="3752119"/>
                  </a:cubicBezTo>
                  <a:cubicBezTo>
                    <a:pt x="142240" y="3764155"/>
                    <a:pt x="156210" y="3776191"/>
                    <a:pt x="168910" y="3788227"/>
                  </a:cubicBezTo>
                  <a:cubicBezTo>
                    <a:pt x="181610" y="3800262"/>
                    <a:pt x="194310" y="3810793"/>
                    <a:pt x="209550" y="3818316"/>
                  </a:cubicBezTo>
                  <a:cubicBezTo>
                    <a:pt x="243840" y="3836369"/>
                    <a:pt x="276860" y="3855927"/>
                    <a:pt x="311150" y="3873981"/>
                  </a:cubicBezTo>
                  <a:cubicBezTo>
                    <a:pt x="330200" y="3884512"/>
                    <a:pt x="349250" y="3893538"/>
                    <a:pt x="369570" y="3904070"/>
                  </a:cubicBezTo>
                  <a:cubicBezTo>
                    <a:pt x="370840" y="3905574"/>
                    <a:pt x="374650" y="3904070"/>
                    <a:pt x="375920" y="3904070"/>
                  </a:cubicBezTo>
                  <a:lnTo>
                    <a:pt x="383540" y="3904070"/>
                  </a:lnTo>
                  <a:lnTo>
                    <a:pt x="384810" y="3905574"/>
                  </a:lnTo>
                  <a:cubicBezTo>
                    <a:pt x="387350" y="3898052"/>
                    <a:pt x="389890" y="3892034"/>
                    <a:pt x="393700" y="3884512"/>
                  </a:cubicBezTo>
                  <a:cubicBezTo>
                    <a:pt x="397510" y="3878494"/>
                    <a:pt x="400050" y="3867963"/>
                    <a:pt x="408940" y="3867963"/>
                  </a:cubicBezTo>
                  <a:cubicBezTo>
                    <a:pt x="408940" y="3867963"/>
                    <a:pt x="410210" y="3867963"/>
                    <a:pt x="410210" y="3866458"/>
                  </a:cubicBezTo>
                  <a:cubicBezTo>
                    <a:pt x="414020" y="3858936"/>
                    <a:pt x="420370" y="3857432"/>
                    <a:pt x="427990" y="3855927"/>
                  </a:cubicBezTo>
                  <a:cubicBezTo>
                    <a:pt x="435610" y="3854423"/>
                    <a:pt x="441960" y="3849909"/>
                    <a:pt x="448310" y="3846900"/>
                  </a:cubicBezTo>
                  <a:cubicBezTo>
                    <a:pt x="449580" y="3846900"/>
                    <a:pt x="449580" y="3845396"/>
                    <a:pt x="450850" y="3845396"/>
                  </a:cubicBezTo>
                  <a:cubicBezTo>
                    <a:pt x="459740" y="3848405"/>
                    <a:pt x="466090" y="3840883"/>
                    <a:pt x="473710" y="3837873"/>
                  </a:cubicBezTo>
                  <a:lnTo>
                    <a:pt x="474980" y="3837873"/>
                  </a:lnTo>
                  <a:cubicBezTo>
                    <a:pt x="482600" y="3837873"/>
                    <a:pt x="488950" y="3833360"/>
                    <a:pt x="496570" y="3831856"/>
                  </a:cubicBezTo>
                  <a:cubicBezTo>
                    <a:pt x="502920" y="3830351"/>
                    <a:pt x="509270" y="3830351"/>
                    <a:pt x="515620" y="3825838"/>
                  </a:cubicBezTo>
                  <a:cubicBezTo>
                    <a:pt x="521970" y="3821325"/>
                    <a:pt x="529590" y="3818316"/>
                    <a:pt x="535940" y="3815307"/>
                  </a:cubicBezTo>
                  <a:cubicBezTo>
                    <a:pt x="542290" y="3812298"/>
                    <a:pt x="548640" y="3810793"/>
                    <a:pt x="554990" y="3807785"/>
                  </a:cubicBezTo>
                  <a:lnTo>
                    <a:pt x="561340" y="3807785"/>
                  </a:lnTo>
                  <a:cubicBezTo>
                    <a:pt x="567690" y="3807785"/>
                    <a:pt x="572770" y="3807785"/>
                    <a:pt x="577850" y="3803271"/>
                  </a:cubicBezTo>
                  <a:lnTo>
                    <a:pt x="580390" y="3803271"/>
                  </a:lnTo>
                  <a:cubicBezTo>
                    <a:pt x="586740" y="3803271"/>
                    <a:pt x="594360" y="3804776"/>
                    <a:pt x="600710" y="3804776"/>
                  </a:cubicBezTo>
                  <a:lnTo>
                    <a:pt x="605790" y="3804776"/>
                  </a:lnTo>
                  <a:cubicBezTo>
                    <a:pt x="612140" y="3803271"/>
                    <a:pt x="614680" y="3809289"/>
                    <a:pt x="618490" y="3812298"/>
                  </a:cubicBezTo>
                  <a:cubicBezTo>
                    <a:pt x="624840" y="3821325"/>
                    <a:pt x="632460" y="3822829"/>
                    <a:pt x="642620" y="3821325"/>
                  </a:cubicBezTo>
                  <a:cubicBezTo>
                    <a:pt x="651510" y="3819820"/>
                    <a:pt x="659130" y="3818316"/>
                    <a:pt x="668020" y="3818316"/>
                  </a:cubicBezTo>
                  <a:cubicBezTo>
                    <a:pt x="671830" y="3818316"/>
                    <a:pt x="676910" y="3819820"/>
                    <a:pt x="680720" y="3821325"/>
                  </a:cubicBezTo>
                  <a:cubicBezTo>
                    <a:pt x="684530" y="3822829"/>
                    <a:pt x="687070" y="3824333"/>
                    <a:pt x="690880" y="3825838"/>
                  </a:cubicBezTo>
                  <a:lnTo>
                    <a:pt x="694690" y="3830351"/>
                  </a:lnTo>
                  <a:cubicBezTo>
                    <a:pt x="694690" y="3830351"/>
                    <a:pt x="695960" y="3834865"/>
                    <a:pt x="697230" y="3836369"/>
                  </a:cubicBezTo>
                  <a:cubicBezTo>
                    <a:pt x="699770" y="3837873"/>
                    <a:pt x="702310" y="3837873"/>
                    <a:pt x="703580" y="3839378"/>
                  </a:cubicBezTo>
                  <a:lnTo>
                    <a:pt x="704850" y="3840883"/>
                  </a:lnTo>
                  <a:cubicBezTo>
                    <a:pt x="711200" y="3836369"/>
                    <a:pt x="713740" y="3843891"/>
                    <a:pt x="717550" y="3845396"/>
                  </a:cubicBezTo>
                  <a:cubicBezTo>
                    <a:pt x="722630" y="3848405"/>
                    <a:pt x="726440" y="3851414"/>
                    <a:pt x="731520" y="3855927"/>
                  </a:cubicBezTo>
                  <a:cubicBezTo>
                    <a:pt x="731520" y="3854423"/>
                    <a:pt x="731520" y="3852918"/>
                    <a:pt x="732790" y="3851414"/>
                  </a:cubicBezTo>
                  <a:cubicBezTo>
                    <a:pt x="740410" y="3852918"/>
                    <a:pt x="749300" y="3852918"/>
                    <a:pt x="756920" y="3858936"/>
                  </a:cubicBezTo>
                  <a:cubicBezTo>
                    <a:pt x="758190" y="3855927"/>
                    <a:pt x="760730" y="3852918"/>
                    <a:pt x="763270" y="3849909"/>
                  </a:cubicBezTo>
                  <a:cubicBezTo>
                    <a:pt x="763270" y="3849909"/>
                    <a:pt x="763270" y="3848405"/>
                    <a:pt x="764540" y="3848405"/>
                  </a:cubicBezTo>
                  <a:cubicBezTo>
                    <a:pt x="770890" y="3846900"/>
                    <a:pt x="774700" y="3842387"/>
                    <a:pt x="775970" y="3834865"/>
                  </a:cubicBezTo>
                  <a:cubicBezTo>
                    <a:pt x="777240" y="3831856"/>
                    <a:pt x="777240" y="3828847"/>
                    <a:pt x="777240" y="3827342"/>
                  </a:cubicBezTo>
                  <a:cubicBezTo>
                    <a:pt x="782320" y="3824333"/>
                    <a:pt x="786130" y="3821325"/>
                    <a:pt x="791210" y="3818316"/>
                  </a:cubicBezTo>
                  <a:lnTo>
                    <a:pt x="791210" y="3815307"/>
                  </a:lnTo>
                  <a:cubicBezTo>
                    <a:pt x="787400" y="3807785"/>
                    <a:pt x="787400" y="3806280"/>
                    <a:pt x="793750" y="3803271"/>
                  </a:cubicBezTo>
                  <a:cubicBezTo>
                    <a:pt x="795020" y="3801766"/>
                    <a:pt x="795020" y="3800262"/>
                    <a:pt x="796290" y="3800262"/>
                  </a:cubicBezTo>
                  <a:cubicBezTo>
                    <a:pt x="798830" y="3798758"/>
                    <a:pt x="801370" y="3797253"/>
                    <a:pt x="802640" y="3795749"/>
                  </a:cubicBezTo>
                  <a:cubicBezTo>
                    <a:pt x="802640" y="3795749"/>
                    <a:pt x="802640" y="3797253"/>
                    <a:pt x="803910" y="3797253"/>
                  </a:cubicBezTo>
                  <a:lnTo>
                    <a:pt x="803910" y="3794244"/>
                  </a:lnTo>
                  <a:cubicBezTo>
                    <a:pt x="811530" y="3791235"/>
                    <a:pt x="819150" y="3788227"/>
                    <a:pt x="826770" y="3783713"/>
                  </a:cubicBezTo>
                  <a:cubicBezTo>
                    <a:pt x="830580" y="3780704"/>
                    <a:pt x="834390" y="3779200"/>
                    <a:pt x="839470" y="3782209"/>
                  </a:cubicBezTo>
                  <a:cubicBezTo>
                    <a:pt x="842010" y="3783713"/>
                    <a:pt x="844550" y="3782209"/>
                    <a:pt x="847090" y="3780704"/>
                  </a:cubicBezTo>
                  <a:cubicBezTo>
                    <a:pt x="853440" y="3777695"/>
                    <a:pt x="859790" y="3776191"/>
                    <a:pt x="866140" y="3773182"/>
                  </a:cubicBezTo>
                  <a:cubicBezTo>
                    <a:pt x="871220" y="3771677"/>
                    <a:pt x="875030" y="3768668"/>
                    <a:pt x="880110" y="3765660"/>
                  </a:cubicBezTo>
                  <a:cubicBezTo>
                    <a:pt x="880110" y="3765660"/>
                    <a:pt x="881380" y="3762651"/>
                    <a:pt x="880110" y="3761146"/>
                  </a:cubicBezTo>
                  <a:cubicBezTo>
                    <a:pt x="880110" y="3759642"/>
                    <a:pt x="878840" y="3756633"/>
                    <a:pt x="878840" y="3755129"/>
                  </a:cubicBezTo>
                  <a:cubicBezTo>
                    <a:pt x="882650" y="3752119"/>
                    <a:pt x="885190" y="3749110"/>
                    <a:pt x="887730" y="3749110"/>
                  </a:cubicBezTo>
                  <a:cubicBezTo>
                    <a:pt x="891540" y="3747606"/>
                    <a:pt x="896620" y="3747606"/>
                    <a:pt x="901700" y="3746102"/>
                  </a:cubicBezTo>
                  <a:cubicBezTo>
                    <a:pt x="905510" y="3732562"/>
                    <a:pt x="913130" y="3729553"/>
                    <a:pt x="922020" y="3734066"/>
                  </a:cubicBezTo>
                  <a:lnTo>
                    <a:pt x="924560" y="3731057"/>
                  </a:lnTo>
                  <a:cubicBezTo>
                    <a:pt x="925830" y="3732562"/>
                    <a:pt x="925830" y="3732562"/>
                    <a:pt x="925830" y="3734066"/>
                  </a:cubicBezTo>
                  <a:cubicBezTo>
                    <a:pt x="929640" y="3731057"/>
                    <a:pt x="933450" y="3728048"/>
                    <a:pt x="937260" y="3726543"/>
                  </a:cubicBezTo>
                  <a:cubicBezTo>
                    <a:pt x="941070" y="3723535"/>
                    <a:pt x="944880" y="3720526"/>
                    <a:pt x="949960" y="3723535"/>
                  </a:cubicBezTo>
                  <a:cubicBezTo>
                    <a:pt x="949960" y="3716012"/>
                    <a:pt x="953770" y="3716012"/>
                    <a:pt x="957580" y="3717517"/>
                  </a:cubicBezTo>
                  <a:cubicBezTo>
                    <a:pt x="960120" y="3717517"/>
                    <a:pt x="963930" y="3716012"/>
                    <a:pt x="966470" y="3714508"/>
                  </a:cubicBezTo>
                  <a:cubicBezTo>
                    <a:pt x="967740" y="3714508"/>
                    <a:pt x="970280" y="3713004"/>
                    <a:pt x="971550" y="3714508"/>
                  </a:cubicBezTo>
                  <a:cubicBezTo>
                    <a:pt x="976630" y="3719021"/>
                    <a:pt x="984250" y="3720526"/>
                    <a:pt x="989330" y="3728048"/>
                  </a:cubicBezTo>
                  <a:cubicBezTo>
                    <a:pt x="993140" y="3734066"/>
                    <a:pt x="999490" y="3737075"/>
                    <a:pt x="1002030" y="3746102"/>
                  </a:cubicBezTo>
                  <a:cubicBezTo>
                    <a:pt x="1003300" y="3749110"/>
                    <a:pt x="1008380" y="3752119"/>
                    <a:pt x="1010920" y="3753624"/>
                  </a:cubicBezTo>
                  <a:cubicBezTo>
                    <a:pt x="1010920" y="3753624"/>
                    <a:pt x="1012190" y="3753624"/>
                    <a:pt x="1013460" y="3755129"/>
                  </a:cubicBezTo>
                  <a:cubicBezTo>
                    <a:pt x="1014730" y="3759642"/>
                    <a:pt x="1018540" y="3758137"/>
                    <a:pt x="1021080" y="3756633"/>
                  </a:cubicBezTo>
                  <a:cubicBezTo>
                    <a:pt x="1023620" y="3756633"/>
                    <a:pt x="1026160" y="3755129"/>
                    <a:pt x="1027430" y="3759642"/>
                  </a:cubicBezTo>
                  <a:cubicBezTo>
                    <a:pt x="1027430" y="3761146"/>
                    <a:pt x="1031240" y="3762651"/>
                    <a:pt x="1032510" y="3764155"/>
                  </a:cubicBezTo>
                  <a:cubicBezTo>
                    <a:pt x="1036320" y="3767164"/>
                    <a:pt x="1040130" y="3770173"/>
                    <a:pt x="1042670" y="3773182"/>
                  </a:cubicBezTo>
                  <a:cubicBezTo>
                    <a:pt x="1043940" y="3774686"/>
                    <a:pt x="1045210" y="3776191"/>
                    <a:pt x="1045210" y="3777695"/>
                  </a:cubicBezTo>
                  <a:cubicBezTo>
                    <a:pt x="1045210" y="3782209"/>
                    <a:pt x="1049020" y="3785217"/>
                    <a:pt x="1052830" y="3785217"/>
                  </a:cubicBezTo>
                  <a:cubicBezTo>
                    <a:pt x="1057910" y="3786722"/>
                    <a:pt x="1061720" y="3786722"/>
                    <a:pt x="1066800" y="3788227"/>
                  </a:cubicBezTo>
                  <a:cubicBezTo>
                    <a:pt x="1068070" y="3788227"/>
                    <a:pt x="1068070" y="3791235"/>
                    <a:pt x="1069340" y="3791235"/>
                  </a:cubicBezTo>
                  <a:cubicBezTo>
                    <a:pt x="1070610" y="3794244"/>
                    <a:pt x="1071880" y="3798758"/>
                    <a:pt x="1076960" y="3795749"/>
                  </a:cubicBezTo>
                  <a:cubicBezTo>
                    <a:pt x="1079500" y="3794244"/>
                    <a:pt x="1087120" y="3797253"/>
                    <a:pt x="1088390" y="3800262"/>
                  </a:cubicBezTo>
                  <a:cubicBezTo>
                    <a:pt x="1090930" y="3810793"/>
                    <a:pt x="1099820" y="3810793"/>
                    <a:pt x="1106170" y="3813802"/>
                  </a:cubicBezTo>
                  <a:cubicBezTo>
                    <a:pt x="1107440" y="3813802"/>
                    <a:pt x="1108710" y="3813802"/>
                    <a:pt x="1108710" y="3815307"/>
                  </a:cubicBezTo>
                  <a:cubicBezTo>
                    <a:pt x="1112520" y="3821325"/>
                    <a:pt x="1117600" y="3822829"/>
                    <a:pt x="1122680" y="3825838"/>
                  </a:cubicBezTo>
                  <a:cubicBezTo>
                    <a:pt x="1127760" y="3828847"/>
                    <a:pt x="1132840" y="3834865"/>
                    <a:pt x="1137920" y="3840883"/>
                  </a:cubicBezTo>
                  <a:lnTo>
                    <a:pt x="1144270" y="3848405"/>
                  </a:lnTo>
                  <a:cubicBezTo>
                    <a:pt x="1145540" y="3849909"/>
                    <a:pt x="1146810" y="3849909"/>
                    <a:pt x="1148080" y="3849909"/>
                  </a:cubicBezTo>
                  <a:cubicBezTo>
                    <a:pt x="1151890" y="3849909"/>
                    <a:pt x="1155700" y="3848405"/>
                    <a:pt x="1158240" y="3852918"/>
                  </a:cubicBezTo>
                  <a:cubicBezTo>
                    <a:pt x="1158240" y="3852918"/>
                    <a:pt x="1159510" y="3854423"/>
                    <a:pt x="1160780" y="3854423"/>
                  </a:cubicBezTo>
                  <a:cubicBezTo>
                    <a:pt x="1170940" y="3852918"/>
                    <a:pt x="1177290" y="3860440"/>
                    <a:pt x="1183640" y="3867963"/>
                  </a:cubicBezTo>
                  <a:cubicBezTo>
                    <a:pt x="1186180" y="3870971"/>
                    <a:pt x="1191260" y="3872476"/>
                    <a:pt x="1193800" y="3872476"/>
                  </a:cubicBezTo>
                  <a:cubicBezTo>
                    <a:pt x="1201420" y="3875485"/>
                    <a:pt x="1210310" y="3876990"/>
                    <a:pt x="1216660" y="3883008"/>
                  </a:cubicBezTo>
                  <a:cubicBezTo>
                    <a:pt x="1220470" y="3886016"/>
                    <a:pt x="1225550" y="3890530"/>
                    <a:pt x="1229360" y="3890530"/>
                  </a:cubicBezTo>
                  <a:cubicBezTo>
                    <a:pt x="1235710" y="3890530"/>
                    <a:pt x="1238250" y="3896547"/>
                    <a:pt x="1240790" y="3901061"/>
                  </a:cubicBezTo>
                  <a:cubicBezTo>
                    <a:pt x="1248410" y="3902565"/>
                    <a:pt x="1256030" y="3902565"/>
                    <a:pt x="1259840" y="3911592"/>
                  </a:cubicBezTo>
                  <a:cubicBezTo>
                    <a:pt x="1259840" y="3913096"/>
                    <a:pt x="1261110" y="3913096"/>
                    <a:pt x="1262380" y="3913096"/>
                  </a:cubicBezTo>
                  <a:cubicBezTo>
                    <a:pt x="1267460" y="3914601"/>
                    <a:pt x="1272540" y="3916105"/>
                    <a:pt x="1277620" y="3919114"/>
                  </a:cubicBezTo>
                  <a:cubicBezTo>
                    <a:pt x="1280160" y="3920619"/>
                    <a:pt x="1282700" y="3923628"/>
                    <a:pt x="1286510" y="3926637"/>
                  </a:cubicBezTo>
                  <a:cubicBezTo>
                    <a:pt x="1287780" y="3926637"/>
                    <a:pt x="1287780" y="3928141"/>
                    <a:pt x="1289050" y="3928141"/>
                  </a:cubicBezTo>
                  <a:cubicBezTo>
                    <a:pt x="1297940" y="3928141"/>
                    <a:pt x="1300480" y="3935663"/>
                    <a:pt x="1305560" y="3941681"/>
                  </a:cubicBezTo>
                  <a:cubicBezTo>
                    <a:pt x="1313180" y="3949204"/>
                    <a:pt x="1322070" y="3956726"/>
                    <a:pt x="1328420" y="3965753"/>
                  </a:cubicBezTo>
                  <a:cubicBezTo>
                    <a:pt x="1332230" y="3971770"/>
                    <a:pt x="1338580" y="3974779"/>
                    <a:pt x="1342390" y="3977788"/>
                  </a:cubicBezTo>
                  <a:lnTo>
                    <a:pt x="1350010" y="3982302"/>
                  </a:lnTo>
                  <a:cubicBezTo>
                    <a:pt x="1352550" y="3985310"/>
                    <a:pt x="1355090" y="3988319"/>
                    <a:pt x="1358900" y="3991328"/>
                  </a:cubicBezTo>
                  <a:cubicBezTo>
                    <a:pt x="1362710" y="3992833"/>
                    <a:pt x="1363980" y="3998850"/>
                    <a:pt x="1369060" y="3997346"/>
                  </a:cubicBezTo>
                  <a:cubicBezTo>
                    <a:pt x="1371600" y="3997346"/>
                    <a:pt x="1374140" y="3998850"/>
                    <a:pt x="1376680" y="4000355"/>
                  </a:cubicBezTo>
                  <a:cubicBezTo>
                    <a:pt x="1380490" y="4003364"/>
                    <a:pt x="1381760" y="4006373"/>
                    <a:pt x="1386840" y="4006373"/>
                  </a:cubicBezTo>
                  <a:cubicBezTo>
                    <a:pt x="1389380" y="4006373"/>
                    <a:pt x="1391920" y="4009382"/>
                    <a:pt x="1393190" y="4010886"/>
                  </a:cubicBezTo>
                  <a:cubicBezTo>
                    <a:pt x="1399540" y="4013426"/>
                    <a:pt x="1405890" y="4013426"/>
                    <a:pt x="1409700" y="4004869"/>
                  </a:cubicBezTo>
                  <a:lnTo>
                    <a:pt x="1410970" y="4003364"/>
                  </a:lnTo>
                  <a:cubicBezTo>
                    <a:pt x="1416050" y="4006373"/>
                    <a:pt x="1416050" y="4000355"/>
                    <a:pt x="1417320" y="3997346"/>
                  </a:cubicBezTo>
                  <a:cubicBezTo>
                    <a:pt x="1418590" y="3995842"/>
                    <a:pt x="1421130" y="3994337"/>
                    <a:pt x="1422400" y="3992833"/>
                  </a:cubicBezTo>
                  <a:cubicBezTo>
                    <a:pt x="1424940" y="3989824"/>
                    <a:pt x="1427480" y="3988319"/>
                    <a:pt x="1431290" y="3985310"/>
                  </a:cubicBezTo>
                  <a:cubicBezTo>
                    <a:pt x="1432560" y="3983806"/>
                    <a:pt x="1435100" y="3982302"/>
                    <a:pt x="1436370" y="3982302"/>
                  </a:cubicBezTo>
                  <a:cubicBezTo>
                    <a:pt x="1442720" y="3982302"/>
                    <a:pt x="1446530" y="3979293"/>
                    <a:pt x="1451610" y="3973275"/>
                  </a:cubicBezTo>
                  <a:cubicBezTo>
                    <a:pt x="1455420" y="3968761"/>
                    <a:pt x="1461770" y="3965753"/>
                    <a:pt x="1466850" y="3962743"/>
                  </a:cubicBezTo>
                  <a:cubicBezTo>
                    <a:pt x="1471930" y="3959735"/>
                    <a:pt x="1477010" y="3956726"/>
                    <a:pt x="1483360" y="3955221"/>
                  </a:cubicBezTo>
                  <a:cubicBezTo>
                    <a:pt x="1487170" y="3953717"/>
                    <a:pt x="1490980" y="3953717"/>
                    <a:pt x="1494790" y="3953717"/>
                  </a:cubicBezTo>
                  <a:lnTo>
                    <a:pt x="1497330" y="3953717"/>
                  </a:lnTo>
                  <a:cubicBezTo>
                    <a:pt x="1502410" y="3950708"/>
                    <a:pt x="1507490" y="3946194"/>
                    <a:pt x="1513840" y="3943186"/>
                  </a:cubicBezTo>
                  <a:lnTo>
                    <a:pt x="1517650" y="3943186"/>
                  </a:lnTo>
                  <a:cubicBezTo>
                    <a:pt x="1524000" y="3946194"/>
                    <a:pt x="1530350" y="3946194"/>
                    <a:pt x="1536700" y="3940177"/>
                  </a:cubicBezTo>
                  <a:cubicBezTo>
                    <a:pt x="1537970" y="3938672"/>
                    <a:pt x="1540510" y="3937168"/>
                    <a:pt x="1541780" y="3935663"/>
                  </a:cubicBezTo>
                  <a:cubicBezTo>
                    <a:pt x="1548130" y="3938672"/>
                    <a:pt x="1554480" y="3944690"/>
                    <a:pt x="1562100" y="3944690"/>
                  </a:cubicBezTo>
                  <a:cubicBezTo>
                    <a:pt x="1564640" y="3944690"/>
                    <a:pt x="1568450" y="3943186"/>
                    <a:pt x="1570990" y="3941681"/>
                  </a:cubicBezTo>
                  <a:cubicBezTo>
                    <a:pt x="1576070" y="3941681"/>
                    <a:pt x="1581150" y="3941681"/>
                    <a:pt x="1584960" y="3940177"/>
                  </a:cubicBezTo>
                  <a:cubicBezTo>
                    <a:pt x="1590040" y="3938672"/>
                    <a:pt x="1596390" y="3940177"/>
                    <a:pt x="1601470" y="3937168"/>
                  </a:cubicBezTo>
                  <a:cubicBezTo>
                    <a:pt x="1604010" y="3929646"/>
                    <a:pt x="1605280" y="3929646"/>
                    <a:pt x="1611630" y="3931150"/>
                  </a:cubicBezTo>
                  <a:cubicBezTo>
                    <a:pt x="1619250" y="3932655"/>
                    <a:pt x="1624330" y="3931150"/>
                    <a:pt x="1629410" y="3923628"/>
                  </a:cubicBezTo>
                  <a:cubicBezTo>
                    <a:pt x="1631950" y="3919114"/>
                    <a:pt x="1638300" y="3919114"/>
                    <a:pt x="1642110" y="3916105"/>
                  </a:cubicBezTo>
                  <a:cubicBezTo>
                    <a:pt x="1643380" y="3916105"/>
                    <a:pt x="1644650" y="3914601"/>
                    <a:pt x="1645920" y="3914601"/>
                  </a:cubicBezTo>
                  <a:cubicBezTo>
                    <a:pt x="1648460" y="3913096"/>
                    <a:pt x="1649730" y="3913096"/>
                    <a:pt x="1652270" y="3911592"/>
                  </a:cubicBezTo>
                  <a:cubicBezTo>
                    <a:pt x="1658620" y="3908583"/>
                    <a:pt x="1664970" y="3907079"/>
                    <a:pt x="1671320" y="3902565"/>
                  </a:cubicBezTo>
                  <a:cubicBezTo>
                    <a:pt x="1677670" y="3898052"/>
                    <a:pt x="1682750" y="3895043"/>
                    <a:pt x="1689100" y="3901061"/>
                  </a:cubicBezTo>
                  <a:lnTo>
                    <a:pt x="1691640" y="3901061"/>
                  </a:lnTo>
                  <a:cubicBezTo>
                    <a:pt x="1694180" y="3899557"/>
                    <a:pt x="1695450" y="3899557"/>
                    <a:pt x="1697990" y="3898052"/>
                  </a:cubicBezTo>
                  <a:cubicBezTo>
                    <a:pt x="1697990" y="3893538"/>
                    <a:pt x="1697990" y="3887520"/>
                    <a:pt x="1703070" y="3883008"/>
                  </a:cubicBezTo>
                  <a:cubicBezTo>
                    <a:pt x="1704340" y="3881503"/>
                    <a:pt x="1704340" y="3878494"/>
                    <a:pt x="1706880" y="3876990"/>
                  </a:cubicBezTo>
                  <a:cubicBezTo>
                    <a:pt x="1709420" y="3873981"/>
                    <a:pt x="1713230" y="3873981"/>
                    <a:pt x="1715770" y="3875485"/>
                  </a:cubicBezTo>
                  <a:cubicBezTo>
                    <a:pt x="1717040" y="3876990"/>
                    <a:pt x="1719580" y="3875485"/>
                    <a:pt x="1720850" y="3875485"/>
                  </a:cubicBezTo>
                  <a:cubicBezTo>
                    <a:pt x="1728470" y="3873981"/>
                    <a:pt x="1737360" y="3873981"/>
                    <a:pt x="1744980" y="3872476"/>
                  </a:cubicBezTo>
                  <a:cubicBezTo>
                    <a:pt x="1752600" y="3870971"/>
                    <a:pt x="1760220" y="3869467"/>
                    <a:pt x="1767840" y="3866458"/>
                  </a:cubicBezTo>
                  <a:cubicBezTo>
                    <a:pt x="1772920" y="3863449"/>
                    <a:pt x="1778000" y="3864954"/>
                    <a:pt x="1783080" y="3864954"/>
                  </a:cubicBezTo>
                  <a:cubicBezTo>
                    <a:pt x="1793240" y="3866458"/>
                    <a:pt x="1802130" y="3866458"/>
                    <a:pt x="1811020" y="3860440"/>
                  </a:cubicBezTo>
                  <a:lnTo>
                    <a:pt x="1808480" y="3857432"/>
                  </a:lnTo>
                  <a:cubicBezTo>
                    <a:pt x="1811020" y="3855927"/>
                    <a:pt x="1813560" y="3855927"/>
                    <a:pt x="1817370" y="3855927"/>
                  </a:cubicBezTo>
                  <a:cubicBezTo>
                    <a:pt x="1819910" y="3860440"/>
                    <a:pt x="1823720" y="3857432"/>
                    <a:pt x="1826260" y="3854423"/>
                  </a:cubicBezTo>
                  <a:cubicBezTo>
                    <a:pt x="1830070" y="3849909"/>
                    <a:pt x="1833880" y="3851414"/>
                    <a:pt x="1838960" y="3851414"/>
                  </a:cubicBezTo>
                  <a:cubicBezTo>
                    <a:pt x="1844040" y="3852918"/>
                    <a:pt x="1850390" y="3849909"/>
                    <a:pt x="1856740" y="3848405"/>
                  </a:cubicBezTo>
                  <a:cubicBezTo>
                    <a:pt x="1858010" y="3848405"/>
                    <a:pt x="1859280" y="3845396"/>
                    <a:pt x="1859280" y="3843891"/>
                  </a:cubicBezTo>
                  <a:cubicBezTo>
                    <a:pt x="1861820" y="3843891"/>
                    <a:pt x="1864360" y="3842387"/>
                    <a:pt x="1868170" y="3842387"/>
                  </a:cubicBezTo>
                  <a:lnTo>
                    <a:pt x="1873250" y="3842387"/>
                  </a:lnTo>
                  <a:cubicBezTo>
                    <a:pt x="1878330" y="3845396"/>
                    <a:pt x="1883410" y="3845396"/>
                    <a:pt x="1888490" y="3842387"/>
                  </a:cubicBezTo>
                  <a:cubicBezTo>
                    <a:pt x="1889760" y="3840883"/>
                    <a:pt x="1892300" y="3840883"/>
                    <a:pt x="1893570" y="3840883"/>
                  </a:cubicBezTo>
                  <a:cubicBezTo>
                    <a:pt x="1897380" y="3839378"/>
                    <a:pt x="1901190" y="3840883"/>
                    <a:pt x="1903730" y="3836369"/>
                  </a:cubicBezTo>
                  <a:cubicBezTo>
                    <a:pt x="1905000" y="3834865"/>
                    <a:pt x="1907540" y="3836369"/>
                    <a:pt x="1910080" y="3834865"/>
                  </a:cubicBezTo>
                  <a:lnTo>
                    <a:pt x="1946910" y="3834865"/>
                  </a:lnTo>
                  <a:cubicBezTo>
                    <a:pt x="1951990" y="3834865"/>
                    <a:pt x="1958340" y="3836369"/>
                    <a:pt x="1963420" y="3837873"/>
                  </a:cubicBezTo>
                  <a:cubicBezTo>
                    <a:pt x="1969770" y="3839378"/>
                    <a:pt x="1974850" y="3837873"/>
                    <a:pt x="1979930" y="3836369"/>
                  </a:cubicBezTo>
                  <a:lnTo>
                    <a:pt x="1988820" y="3836369"/>
                  </a:lnTo>
                  <a:cubicBezTo>
                    <a:pt x="1992630" y="3836369"/>
                    <a:pt x="1996440" y="3837873"/>
                    <a:pt x="2000250" y="3836369"/>
                  </a:cubicBezTo>
                  <a:cubicBezTo>
                    <a:pt x="2002790" y="3836369"/>
                    <a:pt x="2004060" y="3833360"/>
                    <a:pt x="2005330" y="3830351"/>
                  </a:cubicBezTo>
                  <a:cubicBezTo>
                    <a:pt x="2007870" y="3825838"/>
                    <a:pt x="2011680" y="3824333"/>
                    <a:pt x="2016760" y="3824333"/>
                  </a:cubicBezTo>
                  <a:cubicBezTo>
                    <a:pt x="2020570" y="3824333"/>
                    <a:pt x="2024380" y="3822829"/>
                    <a:pt x="2028190" y="3821325"/>
                  </a:cubicBezTo>
                  <a:lnTo>
                    <a:pt x="2030730" y="3821325"/>
                  </a:lnTo>
                  <a:cubicBezTo>
                    <a:pt x="2035810" y="3830351"/>
                    <a:pt x="2043430" y="3824333"/>
                    <a:pt x="2049780" y="3825838"/>
                  </a:cubicBezTo>
                  <a:lnTo>
                    <a:pt x="2052320" y="3825838"/>
                  </a:lnTo>
                  <a:cubicBezTo>
                    <a:pt x="2057400" y="3828847"/>
                    <a:pt x="2063750" y="3831856"/>
                    <a:pt x="2068830" y="3833360"/>
                  </a:cubicBezTo>
                  <a:cubicBezTo>
                    <a:pt x="2075180" y="3834865"/>
                    <a:pt x="2080260" y="3842387"/>
                    <a:pt x="2085340" y="3842387"/>
                  </a:cubicBezTo>
                  <a:cubicBezTo>
                    <a:pt x="2094230" y="3842387"/>
                    <a:pt x="2101850" y="3849909"/>
                    <a:pt x="2109470" y="3851414"/>
                  </a:cubicBezTo>
                  <a:cubicBezTo>
                    <a:pt x="2115820" y="3852918"/>
                    <a:pt x="2122170" y="3855927"/>
                    <a:pt x="2128520" y="3858936"/>
                  </a:cubicBezTo>
                  <a:cubicBezTo>
                    <a:pt x="2131060" y="3860440"/>
                    <a:pt x="2134870" y="3858936"/>
                    <a:pt x="2137410" y="3858936"/>
                  </a:cubicBezTo>
                  <a:cubicBezTo>
                    <a:pt x="2145030" y="3860440"/>
                    <a:pt x="2152650" y="3860440"/>
                    <a:pt x="2160270" y="3861945"/>
                  </a:cubicBezTo>
                  <a:lnTo>
                    <a:pt x="2161540" y="3861945"/>
                  </a:lnTo>
                  <a:cubicBezTo>
                    <a:pt x="2170430" y="3860440"/>
                    <a:pt x="2179320" y="3863449"/>
                    <a:pt x="2188210" y="3863449"/>
                  </a:cubicBezTo>
                  <a:cubicBezTo>
                    <a:pt x="2189480" y="3595656"/>
                    <a:pt x="2183130" y="3327862"/>
                    <a:pt x="2175510" y="3060068"/>
                  </a:cubicBezTo>
                  <a:cubicBezTo>
                    <a:pt x="2167890" y="2805815"/>
                    <a:pt x="2160270" y="2551562"/>
                    <a:pt x="2159000" y="2297308"/>
                  </a:cubicBezTo>
                  <a:cubicBezTo>
                    <a:pt x="2159000" y="2169429"/>
                    <a:pt x="2160270" y="2043055"/>
                    <a:pt x="2162810" y="1915176"/>
                  </a:cubicBezTo>
                  <a:cubicBezTo>
                    <a:pt x="2166620" y="1787297"/>
                    <a:pt x="2174240" y="1659418"/>
                    <a:pt x="2179320" y="1531539"/>
                  </a:cubicBezTo>
                  <a:cubicBezTo>
                    <a:pt x="2194560" y="1126839"/>
                    <a:pt x="2185670" y="720636"/>
                    <a:pt x="2180590" y="315936"/>
                  </a:cubicBezTo>
                  <a:cubicBezTo>
                    <a:pt x="2176780" y="314432"/>
                    <a:pt x="2174240" y="312927"/>
                    <a:pt x="2171700" y="311423"/>
                  </a:cubicBezTo>
                  <a:cubicBezTo>
                    <a:pt x="2167890" y="308414"/>
                    <a:pt x="2164080" y="306909"/>
                    <a:pt x="2159000" y="308414"/>
                  </a:cubicBezTo>
                  <a:lnTo>
                    <a:pt x="2151380" y="308414"/>
                  </a:lnTo>
                  <a:cubicBezTo>
                    <a:pt x="2147570" y="308414"/>
                    <a:pt x="2142490" y="308414"/>
                    <a:pt x="2139950" y="314432"/>
                  </a:cubicBezTo>
                  <a:cubicBezTo>
                    <a:pt x="2139950" y="314432"/>
                    <a:pt x="2138680" y="315936"/>
                    <a:pt x="2137410" y="315936"/>
                  </a:cubicBezTo>
                  <a:lnTo>
                    <a:pt x="2132330" y="315936"/>
                  </a:lnTo>
                  <a:cubicBezTo>
                    <a:pt x="2131060" y="312927"/>
                    <a:pt x="2133600" y="306909"/>
                    <a:pt x="2127250" y="308414"/>
                  </a:cubicBezTo>
                  <a:cubicBezTo>
                    <a:pt x="2124710" y="308414"/>
                    <a:pt x="2120900" y="309918"/>
                    <a:pt x="2118360" y="309918"/>
                  </a:cubicBezTo>
                  <a:lnTo>
                    <a:pt x="2099310" y="309918"/>
                  </a:lnTo>
                  <a:cubicBezTo>
                    <a:pt x="2098040" y="306909"/>
                    <a:pt x="2096770" y="303901"/>
                    <a:pt x="2094230" y="299387"/>
                  </a:cubicBezTo>
                  <a:cubicBezTo>
                    <a:pt x="2092960" y="296378"/>
                    <a:pt x="2091690" y="294874"/>
                    <a:pt x="2087880" y="297883"/>
                  </a:cubicBezTo>
                  <a:cubicBezTo>
                    <a:pt x="2085340" y="299387"/>
                    <a:pt x="2084070" y="299387"/>
                    <a:pt x="2082800" y="296378"/>
                  </a:cubicBezTo>
                  <a:cubicBezTo>
                    <a:pt x="2078990" y="288856"/>
                    <a:pt x="2075180" y="282838"/>
                    <a:pt x="2067560" y="281334"/>
                  </a:cubicBezTo>
                  <a:cubicBezTo>
                    <a:pt x="2066290" y="281334"/>
                    <a:pt x="2065020" y="278325"/>
                    <a:pt x="2063750" y="276820"/>
                  </a:cubicBezTo>
                  <a:cubicBezTo>
                    <a:pt x="2061210" y="273811"/>
                    <a:pt x="2059940" y="270802"/>
                    <a:pt x="2056130" y="270802"/>
                  </a:cubicBezTo>
                  <a:cubicBezTo>
                    <a:pt x="2054860" y="270802"/>
                    <a:pt x="2052320" y="267794"/>
                    <a:pt x="2052320" y="266289"/>
                  </a:cubicBezTo>
                  <a:cubicBezTo>
                    <a:pt x="2051050" y="260271"/>
                    <a:pt x="2051050" y="255758"/>
                    <a:pt x="2051050" y="249740"/>
                  </a:cubicBezTo>
                  <a:cubicBezTo>
                    <a:pt x="2049780" y="243722"/>
                    <a:pt x="2047240" y="237704"/>
                    <a:pt x="2043430" y="234695"/>
                  </a:cubicBezTo>
                  <a:cubicBezTo>
                    <a:pt x="2037080" y="230182"/>
                    <a:pt x="2032000" y="224164"/>
                    <a:pt x="2025650" y="219651"/>
                  </a:cubicBezTo>
                  <a:cubicBezTo>
                    <a:pt x="2024380" y="218146"/>
                    <a:pt x="2021840" y="216642"/>
                    <a:pt x="2019300" y="216642"/>
                  </a:cubicBezTo>
                  <a:cubicBezTo>
                    <a:pt x="2015490" y="215138"/>
                    <a:pt x="2011680" y="213633"/>
                    <a:pt x="2007870" y="213633"/>
                  </a:cubicBezTo>
                  <a:cubicBezTo>
                    <a:pt x="2004060" y="213633"/>
                    <a:pt x="1998980" y="213633"/>
                    <a:pt x="1995170" y="216642"/>
                  </a:cubicBezTo>
                  <a:cubicBezTo>
                    <a:pt x="1987550" y="221155"/>
                    <a:pt x="1981200" y="215138"/>
                    <a:pt x="1974850" y="215138"/>
                  </a:cubicBezTo>
                  <a:cubicBezTo>
                    <a:pt x="1968500" y="213633"/>
                    <a:pt x="1962150" y="210624"/>
                    <a:pt x="1957070" y="209120"/>
                  </a:cubicBezTo>
                  <a:lnTo>
                    <a:pt x="1940560" y="209120"/>
                  </a:lnTo>
                  <a:cubicBezTo>
                    <a:pt x="1926590" y="212129"/>
                    <a:pt x="1915160" y="203102"/>
                    <a:pt x="1901190" y="201597"/>
                  </a:cubicBezTo>
                  <a:cubicBezTo>
                    <a:pt x="1897380" y="201597"/>
                    <a:pt x="1893570" y="197084"/>
                    <a:pt x="1889760" y="194075"/>
                  </a:cubicBezTo>
                  <a:cubicBezTo>
                    <a:pt x="1887220" y="191066"/>
                    <a:pt x="1884680" y="191066"/>
                    <a:pt x="1880870" y="192571"/>
                  </a:cubicBezTo>
                  <a:cubicBezTo>
                    <a:pt x="1875790" y="194075"/>
                    <a:pt x="1870710" y="192571"/>
                    <a:pt x="1865630" y="194075"/>
                  </a:cubicBezTo>
                  <a:cubicBezTo>
                    <a:pt x="1858010" y="197084"/>
                    <a:pt x="1851660" y="189562"/>
                    <a:pt x="1844040" y="189562"/>
                  </a:cubicBezTo>
                  <a:cubicBezTo>
                    <a:pt x="1837690" y="191066"/>
                    <a:pt x="1831340" y="191066"/>
                    <a:pt x="1824990" y="192571"/>
                  </a:cubicBezTo>
                  <a:lnTo>
                    <a:pt x="1809750" y="197084"/>
                  </a:lnTo>
                  <a:cubicBezTo>
                    <a:pt x="1799590" y="203102"/>
                    <a:pt x="1791970" y="195580"/>
                    <a:pt x="1783080" y="192571"/>
                  </a:cubicBezTo>
                  <a:cubicBezTo>
                    <a:pt x="1776730" y="191066"/>
                    <a:pt x="1772920" y="188057"/>
                    <a:pt x="1767840" y="183544"/>
                  </a:cubicBezTo>
                  <a:cubicBezTo>
                    <a:pt x="1762760" y="179031"/>
                    <a:pt x="1757680" y="183544"/>
                    <a:pt x="1753870" y="183544"/>
                  </a:cubicBezTo>
                  <a:cubicBezTo>
                    <a:pt x="1750060" y="183544"/>
                    <a:pt x="1747520" y="188057"/>
                    <a:pt x="1744980" y="189562"/>
                  </a:cubicBezTo>
                  <a:cubicBezTo>
                    <a:pt x="1741170" y="191066"/>
                    <a:pt x="1737360" y="191066"/>
                    <a:pt x="1733550" y="191066"/>
                  </a:cubicBezTo>
                  <a:cubicBezTo>
                    <a:pt x="1729740" y="191066"/>
                    <a:pt x="1724660" y="189562"/>
                    <a:pt x="1720850" y="191066"/>
                  </a:cubicBezTo>
                  <a:cubicBezTo>
                    <a:pt x="1714500" y="194075"/>
                    <a:pt x="1709420" y="198588"/>
                    <a:pt x="1704340" y="201597"/>
                  </a:cubicBezTo>
                  <a:cubicBezTo>
                    <a:pt x="1703070" y="203102"/>
                    <a:pt x="1701800" y="204606"/>
                    <a:pt x="1700530" y="204606"/>
                  </a:cubicBezTo>
                  <a:cubicBezTo>
                    <a:pt x="1691640" y="210624"/>
                    <a:pt x="1681480" y="212129"/>
                    <a:pt x="1670050" y="212129"/>
                  </a:cubicBezTo>
                  <a:cubicBezTo>
                    <a:pt x="1663700" y="212129"/>
                    <a:pt x="1657350" y="212129"/>
                    <a:pt x="1651000" y="210624"/>
                  </a:cubicBezTo>
                  <a:cubicBezTo>
                    <a:pt x="1647190" y="210624"/>
                    <a:pt x="1644650" y="206111"/>
                    <a:pt x="1642110" y="206111"/>
                  </a:cubicBezTo>
                  <a:cubicBezTo>
                    <a:pt x="1633220" y="204606"/>
                    <a:pt x="1625600" y="204606"/>
                    <a:pt x="1616710" y="204606"/>
                  </a:cubicBezTo>
                  <a:cubicBezTo>
                    <a:pt x="1615440" y="204606"/>
                    <a:pt x="1614170" y="206111"/>
                    <a:pt x="1612900" y="206111"/>
                  </a:cubicBezTo>
                  <a:cubicBezTo>
                    <a:pt x="1607820" y="209120"/>
                    <a:pt x="1602740" y="213633"/>
                    <a:pt x="1597660" y="216642"/>
                  </a:cubicBezTo>
                  <a:cubicBezTo>
                    <a:pt x="1588770" y="219651"/>
                    <a:pt x="1579880" y="222660"/>
                    <a:pt x="1570990" y="224164"/>
                  </a:cubicBezTo>
                  <a:lnTo>
                    <a:pt x="1567180" y="224164"/>
                  </a:lnTo>
                  <a:cubicBezTo>
                    <a:pt x="1559560" y="219651"/>
                    <a:pt x="1553210" y="224164"/>
                    <a:pt x="1545590" y="225669"/>
                  </a:cubicBezTo>
                  <a:cubicBezTo>
                    <a:pt x="1537970" y="228678"/>
                    <a:pt x="1530350" y="233191"/>
                    <a:pt x="1522730" y="236200"/>
                  </a:cubicBezTo>
                  <a:cubicBezTo>
                    <a:pt x="1520190" y="237704"/>
                    <a:pt x="1517650" y="236200"/>
                    <a:pt x="1515110" y="234695"/>
                  </a:cubicBezTo>
                  <a:cubicBezTo>
                    <a:pt x="1511300" y="233191"/>
                    <a:pt x="1508760" y="233191"/>
                    <a:pt x="1506220" y="236200"/>
                  </a:cubicBezTo>
                  <a:cubicBezTo>
                    <a:pt x="1504950" y="237704"/>
                    <a:pt x="1503680" y="237704"/>
                    <a:pt x="1502410" y="237704"/>
                  </a:cubicBezTo>
                  <a:cubicBezTo>
                    <a:pt x="1498600" y="239209"/>
                    <a:pt x="1494790" y="239209"/>
                    <a:pt x="1492250" y="240713"/>
                  </a:cubicBezTo>
                  <a:cubicBezTo>
                    <a:pt x="1487170" y="245227"/>
                    <a:pt x="1482090" y="243722"/>
                    <a:pt x="1477010" y="246731"/>
                  </a:cubicBezTo>
                  <a:cubicBezTo>
                    <a:pt x="1471930" y="249740"/>
                    <a:pt x="1466850" y="249740"/>
                    <a:pt x="1463040" y="254253"/>
                  </a:cubicBezTo>
                  <a:cubicBezTo>
                    <a:pt x="1461770" y="255758"/>
                    <a:pt x="1459230" y="255758"/>
                    <a:pt x="1456690" y="255758"/>
                  </a:cubicBezTo>
                  <a:cubicBezTo>
                    <a:pt x="1450340" y="257262"/>
                    <a:pt x="1445260" y="261776"/>
                    <a:pt x="1441450" y="267794"/>
                  </a:cubicBezTo>
                  <a:cubicBezTo>
                    <a:pt x="1436370" y="273811"/>
                    <a:pt x="1431290" y="278325"/>
                    <a:pt x="1426210" y="282838"/>
                  </a:cubicBezTo>
                  <a:cubicBezTo>
                    <a:pt x="1424940" y="284343"/>
                    <a:pt x="1421130" y="284343"/>
                    <a:pt x="1419860" y="284343"/>
                  </a:cubicBezTo>
                  <a:cubicBezTo>
                    <a:pt x="1414780" y="284343"/>
                    <a:pt x="1409700" y="282838"/>
                    <a:pt x="1405890" y="281334"/>
                  </a:cubicBezTo>
                  <a:cubicBezTo>
                    <a:pt x="1403350" y="281334"/>
                    <a:pt x="1402080" y="279829"/>
                    <a:pt x="1399540" y="279829"/>
                  </a:cubicBezTo>
                  <a:cubicBezTo>
                    <a:pt x="1391920" y="284343"/>
                    <a:pt x="1383030" y="281334"/>
                    <a:pt x="1375410" y="281334"/>
                  </a:cubicBezTo>
                  <a:cubicBezTo>
                    <a:pt x="1374140" y="281334"/>
                    <a:pt x="1371600" y="279829"/>
                    <a:pt x="1370330" y="278325"/>
                  </a:cubicBezTo>
                  <a:cubicBezTo>
                    <a:pt x="1365250" y="273811"/>
                    <a:pt x="1360170" y="273811"/>
                    <a:pt x="1355090" y="276820"/>
                  </a:cubicBezTo>
                  <a:cubicBezTo>
                    <a:pt x="1351280" y="278325"/>
                    <a:pt x="1347470" y="278325"/>
                    <a:pt x="1344930" y="275316"/>
                  </a:cubicBezTo>
                  <a:cubicBezTo>
                    <a:pt x="1339850" y="270802"/>
                    <a:pt x="1333500" y="267794"/>
                    <a:pt x="1327150" y="266289"/>
                  </a:cubicBezTo>
                  <a:cubicBezTo>
                    <a:pt x="1322070" y="264785"/>
                    <a:pt x="1316990" y="261776"/>
                    <a:pt x="1311910" y="258767"/>
                  </a:cubicBezTo>
                  <a:cubicBezTo>
                    <a:pt x="1309370" y="257262"/>
                    <a:pt x="1306830" y="258767"/>
                    <a:pt x="1304290" y="258767"/>
                  </a:cubicBezTo>
                  <a:cubicBezTo>
                    <a:pt x="1301750" y="258767"/>
                    <a:pt x="1300480" y="260271"/>
                    <a:pt x="1297940" y="260271"/>
                  </a:cubicBezTo>
                  <a:cubicBezTo>
                    <a:pt x="1290320" y="261776"/>
                    <a:pt x="1282700" y="264785"/>
                    <a:pt x="1276350" y="263280"/>
                  </a:cubicBezTo>
                  <a:cubicBezTo>
                    <a:pt x="1267460" y="260271"/>
                    <a:pt x="1258570" y="261776"/>
                    <a:pt x="1250950" y="255758"/>
                  </a:cubicBezTo>
                  <a:cubicBezTo>
                    <a:pt x="1247140" y="252749"/>
                    <a:pt x="1245870" y="255758"/>
                    <a:pt x="1243330" y="255758"/>
                  </a:cubicBezTo>
                  <a:cubicBezTo>
                    <a:pt x="1242060" y="255758"/>
                    <a:pt x="1240790" y="255758"/>
                    <a:pt x="1238250" y="257262"/>
                  </a:cubicBezTo>
                  <a:cubicBezTo>
                    <a:pt x="1236980" y="261776"/>
                    <a:pt x="1231900" y="264785"/>
                    <a:pt x="1225550" y="261776"/>
                  </a:cubicBezTo>
                  <a:cubicBezTo>
                    <a:pt x="1221740" y="260271"/>
                    <a:pt x="1219200" y="260271"/>
                    <a:pt x="1215390" y="261776"/>
                  </a:cubicBezTo>
                  <a:cubicBezTo>
                    <a:pt x="1211580" y="263280"/>
                    <a:pt x="1207770" y="263280"/>
                    <a:pt x="1202690" y="264785"/>
                  </a:cubicBezTo>
                  <a:lnTo>
                    <a:pt x="1201420" y="264785"/>
                  </a:lnTo>
                  <a:cubicBezTo>
                    <a:pt x="1191260" y="272307"/>
                    <a:pt x="1181100" y="266289"/>
                    <a:pt x="1169670" y="266289"/>
                  </a:cubicBezTo>
                  <a:lnTo>
                    <a:pt x="1163320" y="266289"/>
                  </a:lnTo>
                  <a:cubicBezTo>
                    <a:pt x="1155700" y="267794"/>
                    <a:pt x="1151890" y="260271"/>
                    <a:pt x="1146810" y="255758"/>
                  </a:cubicBezTo>
                  <a:cubicBezTo>
                    <a:pt x="1141730" y="251245"/>
                    <a:pt x="1136650" y="245227"/>
                    <a:pt x="1131570" y="242218"/>
                  </a:cubicBezTo>
                  <a:cubicBezTo>
                    <a:pt x="1130300" y="240713"/>
                    <a:pt x="1126490" y="242218"/>
                    <a:pt x="1123950" y="242218"/>
                  </a:cubicBezTo>
                  <a:lnTo>
                    <a:pt x="1112520" y="242218"/>
                  </a:lnTo>
                  <a:lnTo>
                    <a:pt x="1111250" y="240713"/>
                  </a:lnTo>
                  <a:cubicBezTo>
                    <a:pt x="1102360" y="243722"/>
                    <a:pt x="1097280" y="237704"/>
                    <a:pt x="1090930" y="231687"/>
                  </a:cubicBezTo>
                  <a:cubicBezTo>
                    <a:pt x="1087120" y="228678"/>
                    <a:pt x="1082040" y="225669"/>
                    <a:pt x="1078230" y="224164"/>
                  </a:cubicBezTo>
                  <a:cubicBezTo>
                    <a:pt x="1073150" y="221155"/>
                    <a:pt x="1066800" y="219651"/>
                    <a:pt x="1064260" y="212129"/>
                  </a:cubicBezTo>
                  <a:cubicBezTo>
                    <a:pt x="1062990" y="209120"/>
                    <a:pt x="1060450" y="209120"/>
                    <a:pt x="1059180" y="206111"/>
                  </a:cubicBezTo>
                  <a:cubicBezTo>
                    <a:pt x="1057910" y="203102"/>
                    <a:pt x="1056640" y="200093"/>
                    <a:pt x="1056640" y="198588"/>
                  </a:cubicBezTo>
                  <a:cubicBezTo>
                    <a:pt x="1056640" y="195580"/>
                    <a:pt x="1057910" y="192571"/>
                    <a:pt x="1059180" y="189562"/>
                  </a:cubicBezTo>
                  <a:cubicBezTo>
                    <a:pt x="1060450" y="185048"/>
                    <a:pt x="1057910" y="180535"/>
                    <a:pt x="1054100" y="177526"/>
                  </a:cubicBezTo>
                  <a:cubicBezTo>
                    <a:pt x="1052830" y="176022"/>
                    <a:pt x="1050290" y="176022"/>
                    <a:pt x="1050290" y="174517"/>
                  </a:cubicBezTo>
                  <a:cubicBezTo>
                    <a:pt x="1047750" y="165490"/>
                    <a:pt x="1041400" y="162481"/>
                    <a:pt x="1036320" y="154959"/>
                  </a:cubicBezTo>
                  <a:cubicBezTo>
                    <a:pt x="1032510" y="150446"/>
                    <a:pt x="1029970" y="144428"/>
                    <a:pt x="1027430" y="138410"/>
                  </a:cubicBezTo>
                  <a:cubicBezTo>
                    <a:pt x="1024890" y="135401"/>
                    <a:pt x="1023620" y="132392"/>
                    <a:pt x="1019810" y="129383"/>
                  </a:cubicBezTo>
                  <a:cubicBezTo>
                    <a:pt x="1010920" y="124870"/>
                    <a:pt x="1002030" y="120357"/>
                    <a:pt x="993140" y="114339"/>
                  </a:cubicBezTo>
                  <a:cubicBezTo>
                    <a:pt x="993140" y="126374"/>
                    <a:pt x="990600" y="123366"/>
                    <a:pt x="989330" y="120357"/>
                  </a:cubicBezTo>
                  <a:cubicBezTo>
                    <a:pt x="989330" y="115843"/>
                    <a:pt x="986790" y="114339"/>
                    <a:pt x="982980" y="114339"/>
                  </a:cubicBezTo>
                  <a:cubicBezTo>
                    <a:pt x="982980" y="114339"/>
                    <a:pt x="981710" y="114339"/>
                    <a:pt x="981710" y="112834"/>
                  </a:cubicBezTo>
                  <a:cubicBezTo>
                    <a:pt x="980440" y="103808"/>
                    <a:pt x="974090" y="106816"/>
                    <a:pt x="970280" y="105312"/>
                  </a:cubicBezTo>
                  <a:cubicBezTo>
                    <a:pt x="967740" y="103808"/>
                    <a:pt x="965200" y="102303"/>
                    <a:pt x="962660" y="103808"/>
                  </a:cubicBezTo>
                  <a:cubicBezTo>
                    <a:pt x="957580" y="105312"/>
                    <a:pt x="953770" y="100799"/>
                    <a:pt x="948690" y="99294"/>
                  </a:cubicBezTo>
                  <a:cubicBezTo>
                    <a:pt x="947420" y="99294"/>
                    <a:pt x="946150" y="99294"/>
                    <a:pt x="944880" y="100799"/>
                  </a:cubicBezTo>
                  <a:cubicBezTo>
                    <a:pt x="942340" y="103808"/>
                    <a:pt x="939800" y="103808"/>
                    <a:pt x="935990" y="100799"/>
                  </a:cubicBezTo>
                  <a:cubicBezTo>
                    <a:pt x="930910" y="96285"/>
                    <a:pt x="925830" y="96285"/>
                    <a:pt x="919480" y="99294"/>
                  </a:cubicBezTo>
                  <a:cubicBezTo>
                    <a:pt x="916940" y="100799"/>
                    <a:pt x="914400" y="100799"/>
                    <a:pt x="911860" y="99294"/>
                  </a:cubicBezTo>
                  <a:cubicBezTo>
                    <a:pt x="906780" y="96285"/>
                    <a:pt x="901700" y="91772"/>
                    <a:pt x="895350" y="88763"/>
                  </a:cubicBezTo>
                  <a:cubicBezTo>
                    <a:pt x="894080" y="88763"/>
                    <a:pt x="892810" y="87259"/>
                    <a:pt x="891540" y="87259"/>
                  </a:cubicBezTo>
                  <a:cubicBezTo>
                    <a:pt x="883920" y="88763"/>
                    <a:pt x="877570" y="85754"/>
                    <a:pt x="869950" y="88763"/>
                  </a:cubicBezTo>
                  <a:cubicBezTo>
                    <a:pt x="866140" y="90267"/>
                    <a:pt x="861060" y="90267"/>
                    <a:pt x="858520" y="96285"/>
                  </a:cubicBezTo>
                  <a:cubicBezTo>
                    <a:pt x="857250" y="97790"/>
                    <a:pt x="853440" y="97790"/>
                    <a:pt x="850900" y="99294"/>
                  </a:cubicBezTo>
                  <a:cubicBezTo>
                    <a:pt x="844550" y="100799"/>
                    <a:pt x="838200" y="102303"/>
                    <a:pt x="831850" y="99294"/>
                  </a:cubicBezTo>
                  <a:cubicBezTo>
                    <a:pt x="826770" y="96285"/>
                    <a:pt x="820420" y="97790"/>
                    <a:pt x="815340" y="96285"/>
                  </a:cubicBezTo>
                  <a:cubicBezTo>
                    <a:pt x="811530" y="94781"/>
                    <a:pt x="808990" y="91772"/>
                    <a:pt x="806450" y="90267"/>
                  </a:cubicBezTo>
                  <a:cubicBezTo>
                    <a:pt x="805180" y="88763"/>
                    <a:pt x="803910" y="87259"/>
                    <a:pt x="802640" y="87259"/>
                  </a:cubicBezTo>
                  <a:cubicBezTo>
                    <a:pt x="795020" y="84250"/>
                    <a:pt x="788670" y="78232"/>
                    <a:pt x="784860" y="70710"/>
                  </a:cubicBezTo>
                  <a:cubicBezTo>
                    <a:pt x="782320" y="66196"/>
                    <a:pt x="778510" y="61683"/>
                    <a:pt x="775970" y="57169"/>
                  </a:cubicBezTo>
                  <a:cubicBezTo>
                    <a:pt x="767080" y="54160"/>
                    <a:pt x="768350" y="42125"/>
                    <a:pt x="763270" y="36107"/>
                  </a:cubicBezTo>
                  <a:cubicBezTo>
                    <a:pt x="759460" y="30089"/>
                    <a:pt x="755650" y="27080"/>
                    <a:pt x="749300" y="25576"/>
                  </a:cubicBezTo>
                  <a:lnTo>
                    <a:pt x="748030" y="25576"/>
                  </a:lnTo>
                  <a:cubicBezTo>
                    <a:pt x="741680" y="19558"/>
                    <a:pt x="735330" y="24071"/>
                    <a:pt x="727710" y="24071"/>
                  </a:cubicBezTo>
                  <a:cubicBezTo>
                    <a:pt x="725170" y="24071"/>
                    <a:pt x="721360" y="21062"/>
                    <a:pt x="718820" y="19558"/>
                  </a:cubicBezTo>
                  <a:cubicBezTo>
                    <a:pt x="717550" y="16549"/>
                    <a:pt x="716280" y="15045"/>
                    <a:pt x="715010" y="15045"/>
                  </a:cubicBezTo>
                  <a:cubicBezTo>
                    <a:pt x="707390" y="13540"/>
                    <a:pt x="701040" y="7522"/>
                    <a:pt x="694690" y="0"/>
                  </a:cubicBezTo>
                  <a:cubicBezTo>
                    <a:pt x="692150" y="1504"/>
                    <a:pt x="689610" y="3009"/>
                    <a:pt x="687070" y="3009"/>
                  </a:cubicBezTo>
                  <a:cubicBezTo>
                    <a:pt x="684530" y="4513"/>
                    <a:pt x="680720" y="4513"/>
                    <a:pt x="676910" y="4513"/>
                  </a:cubicBezTo>
                  <a:cubicBezTo>
                    <a:pt x="671830" y="3009"/>
                    <a:pt x="666750" y="4513"/>
                    <a:pt x="661670" y="9027"/>
                  </a:cubicBezTo>
                  <a:cubicBezTo>
                    <a:pt x="659130" y="10531"/>
                    <a:pt x="657860" y="12036"/>
                    <a:pt x="655320" y="13540"/>
                  </a:cubicBezTo>
                  <a:cubicBezTo>
                    <a:pt x="652780" y="15045"/>
                    <a:pt x="651510" y="18053"/>
                    <a:pt x="648970" y="19558"/>
                  </a:cubicBezTo>
                  <a:cubicBezTo>
                    <a:pt x="647700" y="21062"/>
                    <a:pt x="645160" y="21062"/>
                    <a:pt x="643890" y="22567"/>
                  </a:cubicBezTo>
                  <a:lnTo>
                    <a:pt x="636270" y="27080"/>
                  </a:lnTo>
                  <a:cubicBezTo>
                    <a:pt x="636270" y="27080"/>
                    <a:pt x="635000" y="28585"/>
                    <a:pt x="635000" y="27080"/>
                  </a:cubicBezTo>
                  <a:cubicBezTo>
                    <a:pt x="629920" y="24071"/>
                    <a:pt x="626110" y="30089"/>
                    <a:pt x="622300" y="33098"/>
                  </a:cubicBezTo>
                  <a:cubicBezTo>
                    <a:pt x="618490" y="36107"/>
                    <a:pt x="613410" y="36107"/>
                    <a:pt x="609600" y="39116"/>
                  </a:cubicBezTo>
                  <a:lnTo>
                    <a:pt x="608330" y="39116"/>
                  </a:lnTo>
                  <a:cubicBezTo>
                    <a:pt x="601980" y="40620"/>
                    <a:pt x="595630" y="43629"/>
                    <a:pt x="589280" y="45134"/>
                  </a:cubicBezTo>
                  <a:cubicBezTo>
                    <a:pt x="586740" y="45134"/>
                    <a:pt x="585470" y="46638"/>
                    <a:pt x="582930" y="48143"/>
                  </a:cubicBezTo>
                  <a:cubicBezTo>
                    <a:pt x="579120" y="49647"/>
                    <a:pt x="575310" y="52656"/>
                    <a:pt x="571500" y="54160"/>
                  </a:cubicBezTo>
                  <a:cubicBezTo>
                    <a:pt x="568960" y="55665"/>
                    <a:pt x="565150" y="57169"/>
                    <a:pt x="562610" y="58674"/>
                  </a:cubicBezTo>
                  <a:lnTo>
                    <a:pt x="558800" y="58674"/>
                  </a:lnTo>
                  <a:cubicBezTo>
                    <a:pt x="558800" y="58674"/>
                    <a:pt x="556260" y="58674"/>
                    <a:pt x="554990" y="61683"/>
                  </a:cubicBezTo>
                  <a:cubicBezTo>
                    <a:pt x="549910" y="58674"/>
                    <a:pt x="543560" y="57169"/>
                    <a:pt x="538480" y="54160"/>
                  </a:cubicBezTo>
                  <a:cubicBezTo>
                    <a:pt x="534670" y="52656"/>
                    <a:pt x="525780" y="55665"/>
                    <a:pt x="523240" y="60178"/>
                  </a:cubicBezTo>
                  <a:cubicBezTo>
                    <a:pt x="521970" y="61683"/>
                    <a:pt x="520700" y="63187"/>
                    <a:pt x="519430" y="63187"/>
                  </a:cubicBezTo>
                  <a:cubicBezTo>
                    <a:pt x="518160" y="63187"/>
                    <a:pt x="515620" y="61683"/>
                    <a:pt x="514350" y="61683"/>
                  </a:cubicBezTo>
                  <a:cubicBezTo>
                    <a:pt x="513080" y="61683"/>
                    <a:pt x="511810" y="63187"/>
                    <a:pt x="509270" y="63187"/>
                  </a:cubicBezTo>
                  <a:cubicBezTo>
                    <a:pt x="509270" y="64692"/>
                    <a:pt x="510540" y="66196"/>
                    <a:pt x="510540" y="67701"/>
                  </a:cubicBezTo>
                  <a:cubicBezTo>
                    <a:pt x="506730" y="69205"/>
                    <a:pt x="500380" y="81241"/>
                    <a:pt x="500380" y="87259"/>
                  </a:cubicBezTo>
                  <a:cubicBezTo>
                    <a:pt x="494030" y="90267"/>
                    <a:pt x="486410" y="91772"/>
                    <a:pt x="483870" y="100799"/>
                  </a:cubicBezTo>
                  <a:cubicBezTo>
                    <a:pt x="483870" y="102303"/>
                    <a:pt x="482600" y="102303"/>
                    <a:pt x="482600" y="103808"/>
                  </a:cubicBezTo>
                  <a:cubicBezTo>
                    <a:pt x="474980" y="105312"/>
                    <a:pt x="473710" y="114339"/>
                    <a:pt x="469900" y="121861"/>
                  </a:cubicBezTo>
                  <a:lnTo>
                    <a:pt x="469900" y="124870"/>
                  </a:lnTo>
                  <a:cubicBezTo>
                    <a:pt x="468630" y="124870"/>
                    <a:pt x="467360" y="126374"/>
                    <a:pt x="466090" y="126374"/>
                  </a:cubicBezTo>
                  <a:cubicBezTo>
                    <a:pt x="461010" y="129383"/>
                    <a:pt x="458470" y="133897"/>
                    <a:pt x="457200" y="141419"/>
                  </a:cubicBezTo>
                  <a:cubicBezTo>
                    <a:pt x="455930" y="148941"/>
                    <a:pt x="455930" y="154959"/>
                    <a:pt x="454660" y="162481"/>
                  </a:cubicBezTo>
                  <a:cubicBezTo>
                    <a:pt x="452120" y="160977"/>
                    <a:pt x="448310" y="163986"/>
                    <a:pt x="447040" y="159473"/>
                  </a:cubicBezTo>
                  <a:lnTo>
                    <a:pt x="444500" y="159473"/>
                  </a:lnTo>
                  <a:cubicBezTo>
                    <a:pt x="440690" y="165490"/>
                    <a:pt x="436880" y="171508"/>
                    <a:pt x="433070" y="176022"/>
                  </a:cubicBezTo>
                  <a:cubicBezTo>
                    <a:pt x="429260" y="179031"/>
                    <a:pt x="425450" y="180535"/>
                    <a:pt x="420370" y="183544"/>
                  </a:cubicBezTo>
                  <a:lnTo>
                    <a:pt x="420370" y="186553"/>
                  </a:lnTo>
                  <a:cubicBezTo>
                    <a:pt x="415290" y="185048"/>
                    <a:pt x="411480" y="183544"/>
                    <a:pt x="407670" y="180535"/>
                  </a:cubicBezTo>
                  <a:cubicBezTo>
                    <a:pt x="406400" y="180535"/>
                    <a:pt x="405130" y="179031"/>
                    <a:pt x="405130" y="179031"/>
                  </a:cubicBezTo>
                  <a:cubicBezTo>
                    <a:pt x="403860" y="179031"/>
                    <a:pt x="403860" y="177526"/>
                    <a:pt x="403860" y="177526"/>
                  </a:cubicBezTo>
                  <a:cubicBezTo>
                    <a:pt x="402590" y="177526"/>
                    <a:pt x="402590" y="179031"/>
                    <a:pt x="402590" y="180535"/>
                  </a:cubicBezTo>
                  <a:cubicBezTo>
                    <a:pt x="402590" y="186553"/>
                    <a:pt x="400050" y="185048"/>
                    <a:pt x="397510" y="183544"/>
                  </a:cubicBezTo>
                  <a:cubicBezTo>
                    <a:pt x="394970" y="182039"/>
                    <a:pt x="392430" y="182039"/>
                    <a:pt x="391160" y="186553"/>
                  </a:cubicBezTo>
                  <a:cubicBezTo>
                    <a:pt x="391160" y="188057"/>
                    <a:pt x="389890" y="189562"/>
                    <a:pt x="388620" y="189562"/>
                  </a:cubicBezTo>
                  <a:cubicBezTo>
                    <a:pt x="384810" y="191066"/>
                    <a:pt x="381000" y="192571"/>
                    <a:pt x="379730" y="197084"/>
                  </a:cubicBezTo>
                  <a:cubicBezTo>
                    <a:pt x="378460" y="200093"/>
                    <a:pt x="377190" y="201597"/>
                    <a:pt x="374650" y="204606"/>
                  </a:cubicBezTo>
                  <a:lnTo>
                    <a:pt x="355600" y="204606"/>
                  </a:lnTo>
                  <a:cubicBezTo>
                    <a:pt x="353060" y="204606"/>
                    <a:pt x="350520" y="204606"/>
                    <a:pt x="347980" y="206111"/>
                  </a:cubicBezTo>
                  <a:cubicBezTo>
                    <a:pt x="345440" y="206111"/>
                    <a:pt x="342900" y="207615"/>
                    <a:pt x="339090" y="209120"/>
                  </a:cubicBezTo>
                  <a:cubicBezTo>
                    <a:pt x="336550" y="210624"/>
                    <a:pt x="332740" y="213633"/>
                    <a:pt x="330200" y="215138"/>
                  </a:cubicBezTo>
                  <a:cubicBezTo>
                    <a:pt x="328930" y="216642"/>
                    <a:pt x="327660" y="216642"/>
                    <a:pt x="326390" y="216642"/>
                  </a:cubicBezTo>
                  <a:cubicBezTo>
                    <a:pt x="320040" y="216642"/>
                    <a:pt x="316230" y="221155"/>
                    <a:pt x="312420" y="225669"/>
                  </a:cubicBezTo>
                  <a:cubicBezTo>
                    <a:pt x="308610" y="228678"/>
                    <a:pt x="306070" y="233191"/>
                    <a:pt x="302260" y="236200"/>
                  </a:cubicBezTo>
                  <a:cubicBezTo>
                    <a:pt x="299720" y="237704"/>
                    <a:pt x="297180" y="239209"/>
                    <a:pt x="295910" y="240713"/>
                  </a:cubicBezTo>
                  <a:cubicBezTo>
                    <a:pt x="293370" y="242218"/>
                    <a:pt x="292100" y="245227"/>
                    <a:pt x="289560" y="245227"/>
                  </a:cubicBezTo>
                  <a:cubicBezTo>
                    <a:pt x="287020" y="246731"/>
                    <a:pt x="283210" y="246731"/>
                    <a:pt x="280670" y="245227"/>
                  </a:cubicBezTo>
                  <a:cubicBezTo>
                    <a:pt x="276860" y="242218"/>
                    <a:pt x="273050" y="245227"/>
                    <a:pt x="270510" y="246731"/>
                  </a:cubicBezTo>
                  <a:cubicBezTo>
                    <a:pt x="266700" y="248236"/>
                    <a:pt x="264160" y="251245"/>
                    <a:pt x="261620" y="252749"/>
                  </a:cubicBezTo>
                  <a:cubicBezTo>
                    <a:pt x="262890" y="254253"/>
                    <a:pt x="262890" y="255758"/>
                    <a:pt x="264160" y="257262"/>
                  </a:cubicBezTo>
                  <a:lnTo>
                    <a:pt x="260350" y="257262"/>
                  </a:lnTo>
                  <a:cubicBezTo>
                    <a:pt x="260350" y="258767"/>
                    <a:pt x="259080" y="260271"/>
                    <a:pt x="259080" y="261776"/>
                  </a:cubicBezTo>
                  <a:cubicBezTo>
                    <a:pt x="257810" y="261776"/>
                    <a:pt x="256540" y="260271"/>
                    <a:pt x="256540" y="260271"/>
                  </a:cubicBezTo>
                  <a:cubicBezTo>
                    <a:pt x="252730" y="263280"/>
                    <a:pt x="248920" y="266289"/>
                    <a:pt x="245110" y="267794"/>
                  </a:cubicBezTo>
                  <a:cubicBezTo>
                    <a:pt x="243840" y="267794"/>
                    <a:pt x="242570" y="269298"/>
                    <a:pt x="242570" y="269298"/>
                  </a:cubicBezTo>
                  <a:cubicBezTo>
                    <a:pt x="237490" y="267794"/>
                    <a:pt x="231140" y="269298"/>
                    <a:pt x="227330" y="264785"/>
                  </a:cubicBezTo>
                  <a:cubicBezTo>
                    <a:pt x="224790" y="261776"/>
                    <a:pt x="220980" y="260271"/>
                    <a:pt x="218440" y="257262"/>
                  </a:cubicBezTo>
                  <a:cubicBezTo>
                    <a:pt x="214630" y="254253"/>
                    <a:pt x="209550" y="255758"/>
                    <a:pt x="205740" y="263280"/>
                  </a:cubicBezTo>
                  <a:lnTo>
                    <a:pt x="187960" y="242218"/>
                  </a:lnTo>
                  <a:cubicBezTo>
                    <a:pt x="186690" y="243722"/>
                    <a:pt x="184150" y="245227"/>
                    <a:pt x="182880" y="246731"/>
                  </a:cubicBezTo>
                  <a:cubicBezTo>
                    <a:pt x="181610" y="246731"/>
                    <a:pt x="181610" y="248236"/>
                    <a:pt x="180340" y="248236"/>
                  </a:cubicBezTo>
                  <a:cubicBezTo>
                    <a:pt x="175260" y="249740"/>
                    <a:pt x="170180" y="251245"/>
                    <a:pt x="163830" y="252749"/>
                  </a:cubicBezTo>
                  <a:cubicBezTo>
                    <a:pt x="160020" y="254253"/>
                    <a:pt x="157480" y="255758"/>
                    <a:pt x="157480" y="261776"/>
                  </a:cubicBezTo>
                  <a:cubicBezTo>
                    <a:pt x="152400" y="264785"/>
                    <a:pt x="147320" y="263280"/>
                    <a:pt x="143510" y="269298"/>
                  </a:cubicBezTo>
                  <a:lnTo>
                    <a:pt x="139700" y="269298"/>
                  </a:lnTo>
                  <a:cubicBezTo>
                    <a:pt x="132080" y="264785"/>
                    <a:pt x="125730" y="266289"/>
                    <a:pt x="120650" y="273811"/>
                  </a:cubicBezTo>
                  <a:cubicBezTo>
                    <a:pt x="119380" y="275316"/>
                    <a:pt x="118110" y="275316"/>
                    <a:pt x="115570" y="275316"/>
                  </a:cubicBezTo>
                  <a:cubicBezTo>
                    <a:pt x="109220" y="273811"/>
                    <a:pt x="104140" y="278325"/>
                    <a:pt x="99060" y="282838"/>
                  </a:cubicBezTo>
                  <a:cubicBezTo>
                    <a:pt x="96520" y="285847"/>
                    <a:pt x="93980" y="287352"/>
                    <a:pt x="90170" y="287352"/>
                  </a:cubicBezTo>
                  <a:cubicBezTo>
                    <a:pt x="83820" y="288856"/>
                    <a:pt x="78740" y="288856"/>
                    <a:pt x="72390" y="288856"/>
                  </a:cubicBezTo>
                  <a:cubicBezTo>
                    <a:pt x="72390" y="288856"/>
                    <a:pt x="71120" y="288856"/>
                    <a:pt x="71120" y="290360"/>
                  </a:cubicBezTo>
                  <a:cubicBezTo>
                    <a:pt x="66040" y="297883"/>
                    <a:pt x="59690" y="297883"/>
                    <a:pt x="52070" y="297883"/>
                  </a:cubicBezTo>
                  <a:cubicBezTo>
                    <a:pt x="44450" y="297883"/>
                    <a:pt x="36830" y="299387"/>
                    <a:pt x="30480" y="306909"/>
                  </a:cubicBezTo>
                  <a:cubicBezTo>
                    <a:pt x="26670" y="311423"/>
                    <a:pt x="21590" y="314432"/>
                    <a:pt x="16510" y="318945"/>
                  </a:cubicBezTo>
                  <a:cubicBezTo>
                    <a:pt x="15240" y="318945"/>
                    <a:pt x="13970" y="320450"/>
                    <a:pt x="13970" y="320450"/>
                  </a:cubicBezTo>
                  <a:cubicBezTo>
                    <a:pt x="10160" y="320450"/>
                    <a:pt x="5080" y="318945"/>
                    <a:pt x="1270" y="318945"/>
                  </a:cubicBezTo>
                  <a:cubicBezTo>
                    <a:pt x="0" y="336999"/>
                    <a:pt x="2540" y="356557"/>
                    <a:pt x="3810" y="376115"/>
                  </a:cubicBezTo>
                  <a:close/>
                </a:path>
              </a:pathLst>
            </a:custGeom>
            <a:blipFill>
              <a:blip r:embed="rId4"/>
              <a:stretch>
                <a:fillRect l="-9340" t="0" r="-13327" b="-1"/>
              </a:stretch>
            </a:blipFill>
          </p:spPr>
        </p:sp>
      </p:grpSp>
      <p:grpSp>
        <p:nvGrpSpPr>
          <p:cNvPr name="Group 7" id="7"/>
          <p:cNvGrpSpPr>
            <a:grpSpLocks noChangeAspect="true"/>
          </p:cNvGrpSpPr>
          <p:nvPr/>
        </p:nvGrpSpPr>
        <p:grpSpPr>
          <a:xfrm rot="0">
            <a:off x="14922050" y="7231053"/>
            <a:ext cx="2849980" cy="4274971"/>
            <a:chOff x="0" y="0"/>
            <a:chExt cx="6350000" cy="9525000"/>
          </a:xfrm>
        </p:grpSpPr>
        <p:sp>
          <p:nvSpPr>
            <p:cNvPr name="Freeform 8" id="8"/>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25000" t="0" r="-25000" b="0"/>
              </a:stretch>
            </a:blipFill>
          </p:spPr>
        </p:sp>
      </p:grpSp>
      <p:sp>
        <p:nvSpPr>
          <p:cNvPr name="Freeform 9" id="9"/>
          <p:cNvSpPr/>
          <p:nvPr/>
        </p:nvSpPr>
        <p:spPr>
          <a:xfrm flipH="false" flipV="false" rot="0">
            <a:off x="-1508943" y="-1455547"/>
            <a:ext cx="2853472" cy="3057623"/>
          </a:xfrm>
          <a:custGeom>
            <a:avLst/>
            <a:gdLst/>
            <a:ahLst/>
            <a:cxnLst/>
            <a:rect r="r" b="b" t="t" l="l"/>
            <a:pathLst>
              <a:path h="3057623" w="2853472">
                <a:moveTo>
                  <a:pt x="0" y="0"/>
                </a:moveTo>
                <a:lnTo>
                  <a:pt x="2853472" y="0"/>
                </a:lnTo>
                <a:lnTo>
                  <a:pt x="2853472" y="3057623"/>
                </a:lnTo>
                <a:lnTo>
                  <a:pt x="0" y="30576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3169453" y="4359163"/>
            <a:ext cx="3177586" cy="1463506"/>
            <a:chOff x="0" y="0"/>
            <a:chExt cx="4236782" cy="1951342"/>
          </a:xfrm>
        </p:grpSpPr>
        <p:sp>
          <p:nvSpPr>
            <p:cNvPr name="TextBox 11" id="11"/>
            <p:cNvSpPr txBox="true"/>
            <p:nvPr/>
          </p:nvSpPr>
          <p:spPr>
            <a:xfrm rot="0">
              <a:off x="0" y="133350"/>
              <a:ext cx="4236782" cy="1096518"/>
            </a:xfrm>
            <a:prstGeom prst="rect">
              <a:avLst/>
            </a:prstGeom>
          </p:spPr>
          <p:txBody>
            <a:bodyPr anchor="t" rtlCol="false" tIns="0" lIns="0" bIns="0" rIns="0">
              <a:spAutoFit/>
            </a:bodyPr>
            <a:lstStyle/>
            <a:p>
              <a:pPr algn="ctr">
                <a:lnSpc>
                  <a:spcPts val="5306"/>
                </a:lnSpc>
              </a:pPr>
              <a:r>
                <a:rPr lang="en-US" sz="6099">
                  <a:solidFill>
                    <a:srgbClr val="000000"/>
                  </a:solidFill>
                  <a:latin typeface="Migra Extra-Light"/>
                  <a:ea typeface="Migra Extra-Light"/>
                  <a:cs typeface="Migra Extra-Light"/>
                  <a:sym typeface="Migra Extra-Light"/>
                </a:rPr>
                <a:t>Mariam</a:t>
              </a:r>
            </a:p>
          </p:txBody>
        </p:sp>
        <p:sp>
          <p:nvSpPr>
            <p:cNvPr name="TextBox 12" id="12"/>
            <p:cNvSpPr txBox="true"/>
            <p:nvPr/>
          </p:nvSpPr>
          <p:spPr>
            <a:xfrm rot="0">
              <a:off x="0" y="1054722"/>
              <a:ext cx="4236782" cy="896620"/>
            </a:xfrm>
            <a:prstGeom prst="rect">
              <a:avLst/>
            </a:prstGeom>
          </p:spPr>
          <p:txBody>
            <a:bodyPr anchor="t" rtlCol="false" tIns="0" lIns="0" bIns="0" rIns="0">
              <a:spAutoFit/>
            </a:bodyPr>
            <a:lstStyle/>
            <a:p>
              <a:pPr algn="ctr">
                <a:lnSpc>
                  <a:spcPts val="5460"/>
                </a:lnSpc>
              </a:pPr>
              <a:r>
                <a:rPr lang="en-US" sz="3900" spc="390">
                  <a:solidFill>
                    <a:srgbClr val="000000"/>
                  </a:solidFill>
                  <a:latin typeface="Migra Extra-Light"/>
                  <a:ea typeface="Migra Extra-Light"/>
                  <a:cs typeface="Migra Extra-Light"/>
                  <a:sym typeface="Migra Extra-Light"/>
                </a:rPr>
                <a:t>MAHER</a:t>
              </a:r>
            </a:p>
          </p:txBody>
        </p:sp>
      </p:grpSp>
      <p:sp>
        <p:nvSpPr>
          <p:cNvPr name="TextBox 13" id="13"/>
          <p:cNvSpPr txBox="true"/>
          <p:nvPr/>
        </p:nvSpPr>
        <p:spPr>
          <a:xfrm rot="0">
            <a:off x="13829607" y="3533681"/>
            <a:ext cx="1269355" cy="426780"/>
          </a:xfrm>
          <a:prstGeom prst="rect">
            <a:avLst/>
          </a:prstGeom>
        </p:spPr>
        <p:txBody>
          <a:bodyPr anchor="t" rtlCol="false" tIns="0" lIns="0" bIns="0" rIns="0">
            <a:spAutoFit/>
          </a:bodyPr>
          <a:lstStyle/>
          <a:p>
            <a:pPr algn="ctr">
              <a:lnSpc>
                <a:spcPts val="3251"/>
              </a:lnSpc>
            </a:pPr>
            <a:r>
              <a:rPr lang="en-US" sz="2322" b="true">
                <a:solidFill>
                  <a:srgbClr val="D4CFAF"/>
                </a:solidFill>
                <a:latin typeface="Migra Ultra-Bold"/>
                <a:ea typeface="Migra Ultra-Bold"/>
                <a:cs typeface="Migra Ultra-Bold"/>
                <a:sym typeface="Migra Ultra-Bold"/>
              </a:rPr>
              <a:t> years old</a:t>
            </a:r>
          </a:p>
        </p:txBody>
      </p:sp>
      <p:sp>
        <p:nvSpPr>
          <p:cNvPr name="TextBox 14" id="14"/>
          <p:cNvSpPr txBox="true"/>
          <p:nvPr/>
        </p:nvSpPr>
        <p:spPr>
          <a:xfrm rot="0">
            <a:off x="12650293" y="241985"/>
            <a:ext cx="1716881" cy="567640"/>
          </a:xfrm>
          <a:prstGeom prst="rect">
            <a:avLst/>
          </a:prstGeom>
        </p:spPr>
        <p:txBody>
          <a:bodyPr anchor="t" rtlCol="false" tIns="0" lIns="0" bIns="0" rIns="0">
            <a:spAutoFit/>
          </a:bodyPr>
          <a:lstStyle/>
          <a:p>
            <a:pPr algn="ctr">
              <a:lnSpc>
                <a:spcPts val="4412"/>
              </a:lnSpc>
            </a:pPr>
            <a:r>
              <a:rPr lang="en-US" sz="3151" b="true">
                <a:solidFill>
                  <a:srgbClr val="000000"/>
                </a:solidFill>
                <a:latin typeface="Migra Ultra-Bold"/>
                <a:ea typeface="Migra Ultra-Bold"/>
                <a:cs typeface="Migra Ultra-Bold"/>
                <a:sym typeface="Migra Ultra-Bold"/>
              </a:rPr>
              <a:t>Feminine</a:t>
            </a:r>
          </a:p>
        </p:txBody>
      </p:sp>
      <p:sp>
        <p:nvSpPr>
          <p:cNvPr name="TextBox 15" id="15"/>
          <p:cNvSpPr txBox="true"/>
          <p:nvPr/>
        </p:nvSpPr>
        <p:spPr>
          <a:xfrm rot="0">
            <a:off x="12601030" y="2246598"/>
            <a:ext cx="2497931" cy="544147"/>
          </a:xfrm>
          <a:prstGeom prst="rect">
            <a:avLst/>
          </a:prstGeom>
        </p:spPr>
        <p:txBody>
          <a:bodyPr anchor="t" rtlCol="false" tIns="0" lIns="0" bIns="0" rIns="0">
            <a:spAutoFit/>
          </a:bodyPr>
          <a:lstStyle/>
          <a:p>
            <a:pPr algn="ctr">
              <a:lnSpc>
                <a:spcPts val="4132"/>
              </a:lnSpc>
            </a:pPr>
            <a:r>
              <a:rPr lang="en-US" sz="2951" b="true">
                <a:solidFill>
                  <a:srgbClr val="000000"/>
                </a:solidFill>
                <a:latin typeface="Migra Ultra-Bold"/>
                <a:ea typeface="Migra Ultra-Bold"/>
                <a:cs typeface="Migra Ultra-Bold"/>
                <a:sym typeface="Migra Ultra-Bold"/>
              </a:rPr>
              <a:t>Work pressure</a:t>
            </a:r>
          </a:p>
        </p:txBody>
      </p:sp>
      <p:sp>
        <p:nvSpPr>
          <p:cNvPr name="TextBox 16" id="16"/>
          <p:cNvSpPr txBox="true"/>
          <p:nvPr/>
        </p:nvSpPr>
        <p:spPr>
          <a:xfrm rot="0">
            <a:off x="12601030" y="885825"/>
            <a:ext cx="1448395" cy="567640"/>
          </a:xfrm>
          <a:prstGeom prst="rect">
            <a:avLst/>
          </a:prstGeom>
        </p:spPr>
        <p:txBody>
          <a:bodyPr anchor="t" rtlCol="false" tIns="0" lIns="0" bIns="0" rIns="0">
            <a:spAutoFit/>
          </a:bodyPr>
          <a:lstStyle/>
          <a:p>
            <a:pPr algn="ctr">
              <a:lnSpc>
                <a:spcPts val="4412"/>
              </a:lnSpc>
            </a:pPr>
            <a:r>
              <a:rPr lang="en-US" sz="3151" b="true">
                <a:solidFill>
                  <a:srgbClr val="000000"/>
                </a:solidFill>
                <a:latin typeface="Migra Ultra-Bold"/>
                <a:ea typeface="Migra Ultra-Bold"/>
                <a:cs typeface="Migra Ultra-Bold"/>
                <a:sym typeface="Migra Ultra-Bold"/>
              </a:rPr>
              <a:t>Married</a:t>
            </a:r>
          </a:p>
        </p:txBody>
      </p:sp>
      <p:sp>
        <p:nvSpPr>
          <p:cNvPr name="TextBox 17" id="17"/>
          <p:cNvSpPr txBox="true"/>
          <p:nvPr/>
        </p:nvSpPr>
        <p:spPr>
          <a:xfrm rot="0">
            <a:off x="12566625" y="1529665"/>
            <a:ext cx="2629644" cy="544047"/>
          </a:xfrm>
          <a:prstGeom prst="rect">
            <a:avLst/>
          </a:prstGeom>
        </p:spPr>
        <p:txBody>
          <a:bodyPr anchor="t" rtlCol="false" tIns="0" lIns="0" bIns="0" rIns="0">
            <a:spAutoFit/>
          </a:bodyPr>
          <a:lstStyle/>
          <a:p>
            <a:pPr algn="ctr">
              <a:lnSpc>
                <a:spcPts val="4138"/>
              </a:lnSpc>
            </a:pPr>
            <a:r>
              <a:rPr lang="en-US" sz="2955" b="true">
                <a:solidFill>
                  <a:srgbClr val="000000"/>
                </a:solidFill>
                <a:latin typeface="Migra Ultra-Bold"/>
                <a:ea typeface="Migra Ultra-Bold"/>
                <a:cs typeface="Migra Ultra-Bold"/>
                <a:sym typeface="Migra Ultra-Bold"/>
              </a:rPr>
              <a:t>Office manager</a:t>
            </a:r>
          </a:p>
        </p:txBody>
      </p:sp>
      <p:sp>
        <p:nvSpPr>
          <p:cNvPr name="TextBox 18" id="18"/>
          <p:cNvSpPr txBox="true"/>
          <p:nvPr/>
        </p:nvSpPr>
        <p:spPr>
          <a:xfrm rot="0">
            <a:off x="12650293" y="2850420"/>
            <a:ext cx="2477691" cy="544147"/>
          </a:xfrm>
          <a:prstGeom prst="rect">
            <a:avLst/>
          </a:prstGeom>
        </p:spPr>
        <p:txBody>
          <a:bodyPr anchor="t" rtlCol="false" tIns="0" lIns="0" bIns="0" rIns="0">
            <a:spAutoFit/>
          </a:bodyPr>
          <a:lstStyle/>
          <a:p>
            <a:pPr algn="ctr">
              <a:lnSpc>
                <a:spcPts val="4132"/>
              </a:lnSpc>
            </a:pPr>
            <a:r>
              <a:rPr lang="en-US" sz="2951" b="true">
                <a:solidFill>
                  <a:srgbClr val="000000"/>
                </a:solidFill>
                <a:latin typeface="Migra Ultra-Bold"/>
                <a:ea typeface="Migra Ultra-Bold"/>
                <a:cs typeface="Migra Ultra-Bold"/>
                <a:sym typeface="Migra Ultra-Bold"/>
              </a:rPr>
              <a:t>Future anxiety</a:t>
            </a:r>
          </a:p>
        </p:txBody>
      </p:sp>
      <p:sp>
        <p:nvSpPr>
          <p:cNvPr name="TextBox 19" id="19"/>
          <p:cNvSpPr txBox="true"/>
          <p:nvPr/>
        </p:nvSpPr>
        <p:spPr>
          <a:xfrm rot="0">
            <a:off x="12907345" y="3537441"/>
            <a:ext cx="974102" cy="812382"/>
          </a:xfrm>
          <a:prstGeom prst="rect">
            <a:avLst/>
          </a:prstGeom>
        </p:spPr>
        <p:txBody>
          <a:bodyPr anchor="t" rtlCol="false" tIns="0" lIns="0" bIns="0" rIns="0">
            <a:spAutoFit/>
          </a:bodyPr>
          <a:lstStyle/>
          <a:p>
            <a:pPr algn="ctr">
              <a:lnSpc>
                <a:spcPts val="5334"/>
              </a:lnSpc>
            </a:pPr>
            <a:r>
              <a:rPr lang="en-US" sz="6276" spc="-251">
                <a:solidFill>
                  <a:srgbClr val="000000"/>
                </a:solidFill>
                <a:latin typeface="Migra Extra-Light"/>
                <a:ea typeface="Migra Extra-Light"/>
                <a:cs typeface="Migra Extra-Light"/>
                <a:sym typeface="Migra Extra-Light"/>
              </a:rPr>
              <a:t>35 </a:t>
            </a:r>
          </a:p>
        </p:txBody>
      </p:sp>
      <p:sp>
        <p:nvSpPr>
          <p:cNvPr name="TextBox 20" id="20"/>
          <p:cNvSpPr txBox="true"/>
          <p:nvPr/>
        </p:nvSpPr>
        <p:spPr>
          <a:xfrm rot="0">
            <a:off x="807096" y="5156391"/>
            <a:ext cx="9249238" cy="739769"/>
          </a:xfrm>
          <a:prstGeom prst="rect">
            <a:avLst/>
          </a:prstGeom>
        </p:spPr>
        <p:txBody>
          <a:bodyPr anchor="t" rtlCol="false" tIns="0" lIns="0" bIns="0" rIns="0">
            <a:spAutoFit/>
          </a:bodyPr>
          <a:lstStyle/>
          <a:p>
            <a:pPr algn="ctr" marL="0" indent="0" lvl="0">
              <a:lnSpc>
                <a:spcPts val="2880"/>
              </a:lnSpc>
              <a:spcBef>
                <a:spcPct val="0"/>
              </a:spcBef>
            </a:pPr>
            <a:r>
              <a:rPr lang="en-US" b="true" sz="2400" strike="noStrike" u="none">
                <a:solidFill>
                  <a:srgbClr val="21372D"/>
                </a:solidFill>
                <a:latin typeface="Migra Ultra-Bold"/>
                <a:ea typeface="Migra Ultra-Bold"/>
                <a:cs typeface="Migra Ultra-Bold"/>
                <a:sym typeface="Migra Ultra-Bold"/>
              </a:rPr>
              <a:t>What you need from Elysium Center:</a:t>
            </a:r>
          </a:p>
          <a:p>
            <a:pPr algn="ctr" marL="0" indent="0" lvl="0">
              <a:lnSpc>
                <a:spcPts val="2880"/>
              </a:lnSpc>
              <a:spcBef>
                <a:spcPct val="0"/>
              </a:spcBef>
            </a:pPr>
            <a:r>
              <a:rPr lang="en-US" b="true" sz="2400" strike="noStrike" u="none">
                <a:solidFill>
                  <a:srgbClr val="21372D"/>
                </a:solidFill>
                <a:latin typeface="Migra Ultra-Bold"/>
                <a:ea typeface="Migra Ultra-Bold"/>
                <a:cs typeface="Migra Ultra-Bold"/>
                <a:sym typeface="Migra Ultra-Bold"/>
              </a:rPr>
              <a:t>Distinctive massage and relaxation sessions.</a:t>
            </a:r>
          </a:p>
        </p:txBody>
      </p:sp>
      <p:sp>
        <p:nvSpPr>
          <p:cNvPr name="TextBox 21" id="21"/>
          <p:cNvSpPr txBox="true"/>
          <p:nvPr/>
        </p:nvSpPr>
        <p:spPr>
          <a:xfrm rot="0">
            <a:off x="365636" y="2628819"/>
            <a:ext cx="9298632" cy="2150778"/>
          </a:xfrm>
          <a:prstGeom prst="rect">
            <a:avLst/>
          </a:prstGeom>
        </p:spPr>
        <p:txBody>
          <a:bodyPr anchor="t" rtlCol="false" tIns="0" lIns="0" bIns="0" rIns="0">
            <a:spAutoFit/>
          </a:bodyPr>
          <a:lstStyle/>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Tone of communication with her:</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Friendly, youthful, and interactive.</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It is preferable to focus on luxury, comfort and high quality.</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Use photos and videos in communication to highlight the service experience</a:t>
            </a:r>
          </a:p>
        </p:txBody>
      </p:sp>
      <p:sp>
        <p:nvSpPr>
          <p:cNvPr name="TextBox 22" id="22"/>
          <p:cNvSpPr txBox="true"/>
          <p:nvPr/>
        </p:nvSpPr>
        <p:spPr>
          <a:xfrm rot="0">
            <a:off x="0" y="1335122"/>
            <a:ext cx="10863430" cy="1103305"/>
          </a:xfrm>
          <a:prstGeom prst="rect">
            <a:avLst/>
          </a:prstGeom>
        </p:spPr>
        <p:txBody>
          <a:bodyPr anchor="t" rtlCol="false" tIns="0" lIns="0" bIns="0" rIns="0">
            <a:spAutoFit/>
          </a:bodyPr>
          <a:lstStyle/>
          <a:p>
            <a:pPr algn="ctr" marL="0" indent="0" lvl="0">
              <a:lnSpc>
                <a:spcPts val="2880"/>
              </a:lnSpc>
              <a:spcBef>
                <a:spcPct val="0"/>
              </a:spcBef>
            </a:pPr>
            <a:r>
              <a:rPr lang="en-US" b="true" sz="2400" strike="noStrike" u="none">
                <a:solidFill>
                  <a:srgbClr val="21372D"/>
                </a:solidFill>
                <a:latin typeface="Migra Ultra-Bold"/>
                <a:ea typeface="Migra Ultra-Bold"/>
                <a:cs typeface="Migra Ultra-Bold"/>
                <a:sym typeface="Migra Ultra-Bold"/>
              </a:rPr>
              <a:t>Pain or problems:</a:t>
            </a:r>
          </a:p>
          <a:p>
            <a:pPr algn="ctr" marL="0" indent="0" lvl="0">
              <a:lnSpc>
                <a:spcPts val="2880"/>
              </a:lnSpc>
              <a:spcBef>
                <a:spcPct val="0"/>
              </a:spcBef>
            </a:pPr>
            <a:r>
              <a:rPr lang="en-US" b="true" sz="2400" strike="noStrike" u="none">
                <a:solidFill>
                  <a:srgbClr val="21372D"/>
                </a:solidFill>
                <a:latin typeface="Migra Ultra-Bold"/>
                <a:ea typeface="Migra Ultra-Bold"/>
                <a:cs typeface="Migra Ultra-Bold"/>
                <a:sym typeface="Migra Ultra-Bold"/>
              </a:rPr>
              <a:t>Her schedule is busy with work and personal life, so she is looking for efficient and fast services</a:t>
            </a:r>
          </a:p>
        </p:txBody>
      </p:sp>
      <p:sp>
        <p:nvSpPr>
          <p:cNvPr name="TextBox 23" id="23"/>
          <p:cNvSpPr txBox="true"/>
          <p:nvPr/>
        </p:nvSpPr>
        <p:spPr>
          <a:xfrm rot="0">
            <a:off x="131721" y="6297603"/>
            <a:ext cx="3726195" cy="4865403"/>
          </a:xfrm>
          <a:prstGeom prst="rect">
            <a:avLst/>
          </a:prstGeom>
        </p:spPr>
        <p:txBody>
          <a:bodyPr anchor="t" rtlCol="false" tIns="0" lIns="0" bIns="0" rIns="0">
            <a:spAutoFit/>
          </a:bodyPr>
          <a:lstStyle/>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Motivations:</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You need centers that provide a luxurious experience and feel rejuvenating.</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Prefer exclusive offers and personal attention.</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Values ​​innovation in products and services.</a:t>
            </a:r>
          </a:p>
        </p:txBody>
      </p:sp>
      <p:sp>
        <p:nvSpPr>
          <p:cNvPr name="TextBox 24" id="24"/>
          <p:cNvSpPr txBox="true"/>
          <p:nvPr/>
        </p:nvSpPr>
        <p:spPr>
          <a:xfrm rot="0">
            <a:off x="4159967" y="6266545"/>
            <a:ext cx="3726195" cy="4865403"/>
          </a:xfrm>
          <a:prstGeom prst="rect">
            <a:avLst/>
          </a:prstGeom>
        </p:spPr>
        <p:txBody>
          <a:bodyPr anchor="t" rtlCol="false" tIns="0" lIns="0" bIns="0" rIns="0">
            <a:spAutoFit/>
          </a:bodyPr>
          <a:lstStyle/>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Objectives:</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She seeks to maintain her natural beauty, and cares about skin care.</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Looking for relaxation and energy renewal.</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Seeks to experience high-quality services in the field of personal care</a:t>
            </a:r>
          </a:p>
        </p:txBody>
      </p:sp>
      <p:sp>
        <p:nvSpPr>
          <p:cNvPr name="TextBox 25" id="25"/>
          <p:cNvSpPr txBox="true"/>
          <p:nvPr/>
        </p:nvSpPr>
        <p:spPr>
          <a:xfrm rot="0">
            <a:off x="1401679" y="563905"/>
            <a:ext cx="9970540" cy="695960"/>
          </a:xfrm>
          <a:prstGeom prst="rect">
            <a:avLst/>
          </a:prstGeom>
        </p:spPr>
        <p:txBody>
          <a:bodyPr anchor="t" rtlCol="false" tIns="0" lIns="0" bIns="0" rIns="0">
            <a:spAutoFit/>
          </a:bodyPr>
          <a:lstStyle/>
          <a:p>
            <a:pPr algn="just" marL="0" indent="0" lvl="0">
              <a:lnSpc>
                <a:spcPts val="4899"/>
              </a:lnSpc>
              <a:spcBef>
                <a:spcPct val="0"/>
              </a:spcBef>
            </a:pPr>
            <a:r>
              <a:rPr lang="en-US" b="true" sz="4899" strike="noStrike" u="none">
                <a:solidFill>
                  <a:srgbClr val="402B03"/>
                </a:solidFill>
                <a:latin typeface="Migra Ultra-Bold"/>
                <a:ea typeface="Migra Ultra-Bold"/>
                <a:cs typeface="Migra Ultra-Bold"/>
                <a:sym typeface="Migra Ultra-Bold"/>
              </a:rPr>
              <a:t>BAYER PERSONA</a:t>
            </a:r>
          </a:p>
        </p:txBody>
      </p:sp>
      <p:sp>
        <p:nvSpPr>
          <p:cNvPr name="TextBox 26" id="26"/>
          <p:cNvSpPr txBox="true"/>
          <p:nvPr/>
        </p:nvSpPr>
        <p:spPr>
          <a:xfrm rot="0">
            <a:off x="8080131" y="6413843"/>
            <a:ext cx="2598764" cy="4865403"/>
          </a:xfrm>
          <a:prstGeom prst="rect">
            <a:avLst/>
          </a:prstGeom>
        </p:spPr>
        <p:txBody>
          <a:bodyPr anchor="t" rtlCol="false" tIns="0" lIns="0" bIns="0" rIns="0">
            <a:spAutoFit/>
          </a:bodyPr>
          <a:lstStyle/>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Hobbies and interests:</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Interested in health and personal care.</a:t>
            </a:r>
          </a:p>
          <a:p>
            <a:pPr algn="l" marL="518066" indent="-259033" lvl="1">
              <a:lnSpc>
                <a:spcPts val="4319"/>
              </a:lnSpc>
              <a:spcBef>
                <a:spcPct val="0"/>
              </a:spcBef>
              <a:buFont typeface="Arial"/>
              <a:buChar char="•"/>
            </a:pPr>
            <a:r>
              <a:rPr lang="en-US" sz="2399" strike="noStrike" u="none">
                <a:solidFill>
                  <a:srgbClr val="4B463A"/>
                </a:solidFill>
                <a:latin typeface="Migra Extra-Light"/>
                <a:ea typeface="Migra Extra-Light"/>
                <a:cs typeface="Migra Extra-Light"/>
                <a:sym typeface="Migra Extra-Light"/>
              </a:rPr>
              <a:t>Follow fashion and beauty updates.</a:t>
            </a:r>
          </a:p>
          <a:p>
            <a:pPr algn="l" marL="518066" indent="-259033" lvl="1">
              <a:lnSpc>
                <a:spcPts val="4319"/>
              </a:lnSpc>
              <a:spcBef>
                <a:spcPct val="0"/>
              </a:spcBef>
              <a:buFont typeface="Arial"/>
              <a:buChar char="•"/>
            </a:pP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424029" y="-224365"/>
            <a:ext cx="3863971" cy="2465916"/>
          </a:xfrm>
          <a:custGeom>
            <a:avLst/>
            <a:gdLst/>
            <a:ahLst/>
            <a:cxnLst/>
            <a:rect r="r" b="b" t="t" l="l"/>
            <a:pathLst>
              <a:path h="2465916" w="3863971">
                <a:moveTo>
                  <a:pt x="0" y="0"/>
                </a:moveTo>
                <a:lnTo>
                  <a:pt x="3863971" y="0"/>
                </a:lnTo>
                <a:lnTo>
                  <a:pt x="3863971" y="2465916"/>
                </a:lnTo>
                <a:lnTo>
                  <a:pt x="0" y="246591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51334" y="1028700"/>
            <a:ext cx="1118139" cy="1289259"/>
          </a:xfrm>
          <a:custGeom>
            <a:avLst/>
            <a:gdLst/>
            <a:ahLst/>
            <a:cxnLst/>
            <a:rect r="r" b="b" t="t" l="l"/>
            <a:pathLst>
              <a:path h="1289259" w="1118139">
                <a:moveTo>
                  <a:pt x="0" y="0"/>
                </a:moveTo>
                <a:lnTo>
                  <a:pt x="1118139" y="0"/>
                </a:lnTo>
                <a:lnTo>
                  <a:pt x="1118139" y="1289259"/>
                </a:lnTo>
                <a:lnTo>
                  <a:pt x="0" y="1289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082811" y="1794020"/>
            <a:ext cx="4830716" cy="2424141"/>
          </a:xfrm>
          <a:custGeom>
            <a:avLst/>
            <a:gdLst/>
            <a:ahLst/>
            <a:cxnLst/>
            <a:rect r="r" b="b" t="t" l="l"/>
            <a:pathLst>
              <a:path h="2424141" w="4830716">
                <a:moveTo>
                  <a:pt x="0" y="0"/>
                </a:moveTo>
                <a:lnTo>
                  <a:pt x="4830716" y="0"/>
                </a:lnTo>
                <a:lnTo>
                  <a:pt x="4830716" y="2424141"/>
                </a:lnTo>
                <a:lnTo>
                  <a:pt x="0" y="2424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6961" y="647844"/>
            <a:ext cx="10454078" cy="1146176"/>
          </a:xfrm>
          <a:prstGeom prst="rect">
            <a:avLst/>
          </a:prstGeom>
        </p:spPr>
        <p:txBody>
          <a:bodyPr anchor="t" rtlCol="false" tIns="0" lIns="0" bIns="0" rIns="0">
            <a:spAutoFit/>
          </a:bodyPr>
          <a:lstStyle/>
          <a:p>
            <a:pPr algn="ctr">
              <a:lnSpc>
                <a:spcPts val="8000"/>
              </a:lnSpc>
            </a:pPr>
            <a:r>
              <a:rPr lang="en-US" b="true" sz="8000">
                <a:solidFill>
                  <a:srgbClr val="402B03"/>
                </a:solidFill>
                <a:latin typeface="Migra Ultra-Bold"/>
                <a:ea typeface="Migra Ultra-Bold"/>
                <a:cs typeface="Migra Ultra-Bold"/>
                <a:sym typeface="Migra Ultra-Bold"/>
              </a:rPr>
              <a:t>STRATEGY </a:t>
            </a:r>
          </a:p>
        </p:txBody>
      </p:sp>
      <p:sp>
        <p:nvSpPr>
          <p:cNvPr name="TextBox 7" id="7"/>
          <p:cNvSpPr txBox="true"/>
          <p:nvPr/>
        </p:nvSpPr>
        <p:spPr>
          <a:xfrm rot="0">
            <a:off x="8039095" y="2797147"/>
            <a:ext cx="2918147" cy="581025"/>
          </a:xfrm>
          <a:prstGeom prst="rect">
            <a:avLst/>
          </a:prstGeom>
        </p:spPr>
        <p:txBody>
          <a:bodyPr anchor="t" rtlCol="false" tIns="0" lIns="0" bIns="0" rIns="0">
            <a:spAutoFit/>
          </a:bodyPr>
          <a:lstStyle/>
          <a:p>
            <a:pPr algn="ctr">
              <a:lnSpc>
                <a:spcPts val="4278"/>
              </a:lnSpc>
              <a:spcBef>
                <a:spcPct val="0"/>
              </a:spcBef>
            </a:pPr>
            <a:r>
              <a:rPr lang="en-US" b="true" sz="3565">
                <a:solidFill>
                  <a:srgbClr val="402B03"/>
                </a:solidFill>
                <a:latin typeface="Migra Ultra-Bold"/>
                <a:ea typeface="Migra Ultra-Bold"/>
                <a:cs typeface="Migra Ultra-Bold"/>
                <a:sym typeface="Migra Ultra-Bold"/>
              </a:rPr>
              <a:t>Target Market</a:t>
            </a:r>
          </a:p>
        </p:txBody>
      </p:sp>
      <p:sp>
        <p:nvSpPr>
          <p:cNvPr name="TextBox 8" id="8"/>
          <p:cNvSpPr txBox="true"/>
          <p:nvPr/>
        </p:nvSpPr>
        <p:spPr>
          <a:xfrm rot="0">
            <a:off x="354169" y="4770611"/>
            <a:ext cx="18288000" cy="3761742"/>
          </a:xfrm>
          <a:prstGeom prst="rect">
            <a:avLst/>
          </a:prstGeom>
        </p:spPr>
        <p:txBody>
          <a:bodyPr anchor="t" rtlCol="false" tIns="0" lIns="0" bIns="0" rIns="0">
            <a:spAutoFit/>
          </a:bodyPr>
          <a:lstStyle/>
          <a:p>
            <a:pPr algn="ctr">
              <a:lnSpc>
                <a:spcPts val="3839"/>
              </a:lnSpc>
              <a:spcBef>
                <a:spcPct val="0"/>
              </a:spcBef>
            </a:pPr>
            <a:r>
              <a:rPr lang="en-US" b="true" sz="3199">
                <a:solidFill>
                  <a:srgbClr val="402B03"/>
                </a:solidFill>
                <a:latin typeface="Migra Ultra-Bold"/>
                <a:ea typeface="Migra Ultra-Bold"/>
                <a:cs typeface="Migra Ultra-Bold"/>
                <a:sym typeface="Migra Ultra-Bold"/>
              </a:rPr>
              <a:t>Our Target market includes individuals and groups seeking mental health services </a:t>
            </a:r>
          </a:p>
          <a:p>
            <a:pPr algn="ctr">
              <a:lnSpc>
                <a:spcPts val="3839"/>
              </a:lnSpc>
              <a:spcBef>
                <a:spcPct val="0"/>
              </a:spcBef>
            </a:pPr>
            <a:r>
              <a:rPr lang="en-US" b="true" sz="3199">
                <a:solidFill>
                  <a:srgbClr val="402B03"/>
                </a:solidFill>
                <a:latin typeface="Migra Ultra-Bold"/>
                <a:ea typeface="Migra Ultra-Bold"/>
                <a:cs typeface="Migra Ultra-Bold"/>
                <a:sym typeface="Migra Ultra-Bold"/>
              </a:rPr>
              <a:t>and support with in great Cairo</a:t>
            </a:r>
          </a:p>
          <a:p>
            <a:pPr algn="ctr">
              <a:lnSpc>
                <a:spcPts val="3839"/>
              </a:lnSpc>
              <a:spcBef>
                <a:spcPct val="0"/>
              </a:spcBef>
            </a:pPr>
          </a:p>
          <a:p>
            <a:pPr algn="l" marL="690871" indent="-345435" lvl="1">
              <a:lnSpc>
                <a:spcPts val="6399"/>
              </a:lnSpc>
              <a:buAutoNum type="arabicPeriod" startAt="1"/>
            </a:pPr>
            <a:r>
              <a:rPr lang="en-US" sz="3199" spc="179">
                <a:solidFill>
                  <a:srgbClr val="402B03"/>
                </a:solidFill>
                <a:latin typeface="Migra Extra-Light"/>
                <a:ea typeface="Migra Extra-Light"/>
                <a:cs typeface="Migra Extra-Light"/>
                <a:sym typeface="Migra Extra-Light"/>
              </a:rPr>
              <a:t>Individuals experiencing mental health challenges (anxiety, depression, trauma, etc.).</a:t>
            </a:r>
          </a:p>
          <a:p>
            <a:pPr algn="l" marL="690871" indent="-345435" lvl="1">
              <a:lnSpc>
                <a:spcPts val="6399"/>
              </a:lnSpc>
              <a:buAutoNum type="arabicPeriod" startAt="1"/>
            </a:pPr>
            <a:r>
              <a:rPr lang="en-US" sz="3199" spc="179">
                <a:solidFill>
                  <a:srgbClr val="402B03"/>
                </a:solidFill>
                <a:latin typeface="Migra Extra-Light"/>
                <a:ea typeface="Migra Extra-Light"/>
                <a:cs typeface="Migra Extra-Light"/>
                <a:sym typeface="Migra Extra-Light"/>
              </a:rPr>
              <a:t>Families and loved ones of individuals with mental health conditions.</a:t>
            </a:r>
          </a:p>
          <a:p>
            <a:pPr algn="l" marL="690871" indent="-345435" lvl="1">
              <a:lnSpc>
                <a:spcPts val="6399"/>
              </a:lnSpc>
              <a:buAutoNum type="arabicPeriod" startAt="1"/>
            </a:pPr>
            <a:r>
              <a:rPr lang="en-US" sz="3199" spc="179">
                <a:solidFill>
                  <a:srgbClr val="402B03"/>
                </a:solidFill>
                <a:latin typeface="Migra Extra-Light"/>
                <a:ea typeface="Migra Extra-Light"/>
                <a:cs typeface="Migra Extra-Light"/>
                <a:sym typeface="Migra Extra-Light"/>
              </a:rPr>
              <a:t>Businesses interested in employee wellness programs.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DAGHK2FA6Eo</dc:identifier>
  <dcterms:modified xsi:type="dcterms:W3CDTF">2011-08-01T06:04:30Z</dcterms:modified>
  <cp:revision>1</cp:revision>
  <dc:title>elsyium project </dc:title>
</cp:coreProperties>
</file>